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Transformer-Modelle</c:v>
                </c:pt>
              </c:strCache>
            </c:strRef>
          </c:tx>
          <c:invertIfNegative val="0"/>
          <c:dLbls>
            <c:delete val="1"/>
          </c:dLbls>
          <c:cat>
            <c:strRef>
              <c:f>Sheet1!$A$2:$A$4</c:f>
              <c:strCache>
                <c:ptCount val="3"/>
                <c:pt idx="0">
                  <c:v>Genauigkeit (Sentiment)</c:v>
                </c:pt>
                <c:pt idx="1">
                  <c:v>Genauigkeit (News-Klassifikation)</c:v>
                </c:pt>
                <c:pt idx="2">
                  <c:v>Übersetzung (BLEU-Score)</c:v>
                </c:pt>
              </c:strCache>
            </c:strRef>
          </c:cat>
          <c:val>
            <c:numRef>
              <c:f>Sheet1!$B$2:$B$4</c:f>
              <c:numCache>
                <c:formatCode>General</c:formatCode>
                <c:ptCount val="3"/>
                <c:pt idx="0">
                  <c:v>90.3</c:v>
                </c:pt>
                <c:pt idx="1">
                  <c:v>93.6</c:v>
                </c:pt>
                <c:pt idx="2">
                  <c:v>28.9</c:v>
                </c:pt>
              </c:numCache>
            </c:numRef>
          </c:val>
        </c:ser>
        <c:ser>
          <c:idx val="1"/>
          <c:order val="1"/>
          <c:tx>
            <c:strRef>
              <c:f>Sheet1!$C$1</c:f>
              <c:strCache>
                <c:ptCount val="1"/>
                <c:pt idx="0">
                  <c:v>Traditionelle Modelle (BiLSTM)</c:v>
                </c:pt>
              </c:strCache>
            </c:strRef>
          </c:tx>
          <c:invertIfNegative val="0"/>
          <c:dLbls>
            <c:delete val="1"/>
          </c:dLbls>
          <c:cat>
            <c:strRef>
              <c:f>Sheet1!$A$2:$A$4</c:f>
              <c:strCache>
                <c:ptCount val="3"/>
                <c:pt idx="0">
                  <c:v>Genauigkeit (Sentiment)</c:v>
                </c:pt>
                <c:pt idx="1">
                  <c:v>Genauigkeit (News-Klassifikation)</c:v>
                </c:pt>
                <c:pt idx="2">
                  <c:v>Übersetzung (BLEU-Score)</c:v>
                </c:pt>
              </c:strCache>
            </c:strRef>
          </c:cat>
          <c:val>
            <c:numRef>
              <c:f>Sheet1!$C$2:$C$4</c:f>
              <c:numCache>
                <c:formatCode>General</c:formatCode>
                <c:ptCount val="3"/>
                <c:pt idx="0">
                  <c:v>87.1</c:v>
                </c:pt>
                <c:pt idx="1">
                  <c:v>91.2</c:v>
                </c:pt>
                <c:pt idx="2">
                  <c:v>25.8</c:v>
                </c:pt>
              </c:numCache>
            </c:numRef>
          </c:val>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crossAx val="-2068027336"/>
        <c:crosses val="autoZero"/>
        <c:crossBetween val="between"/>
      </c:valAx>
    </c:plotArea>
    <c:legend>
      <c:legendPos val="b"/>
      <c:layout/>
      <c:overlay val="0"/>
      <c:txPr>
        <a:bodyPr rot="0" spcFirstLastPara="0" vertOverflow="ellipsis" vert="horz" wrap="square" anchor="ctr" anchorCtr="1"/>
        <a:lstStyle/>
        <a:p>
          <a:pPr>
            <a:defRPr lang="de-DE" sz="9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2cea78bb-0990-4a5b-adfd-7a7551f0610d}"/>
      </c:ext>
    </c:extLst>
  </c:chart>
  <c:txPr>
    <a:bodyPr/>
    <a:lstStyle/>
    <a:p>
      <a:pPr>
        <a:defRPr lang="de-DE"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Guten Tag, sehr geehrte/r Professor/in [Nachname Betreuer], sehr geehrte Anwesende. Mein Name ist [Dein Name] und ich freue mich, Ihnen heute die zentralen Erkenntnisse meiner Bachelorarbeit vorzustellen. In den kommenden 20 Minuten werden wir uns ansehen, wie die revolutionäre Transformer-Technologie die Fähigkeiten von Chatbots vorangetrieben hat und welche Herausforderungen sich daraus für die Praxis ergeben.</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die drei Schlüsselergebnisse gesehen haben, ordnen wir diese nun ein. Es ist entscheidend zu verstehen, warum diese Effekte auftreten.</a:t>
            </a:r>
          </a:p>
          <a:p/>
          <a:p>
            <a:r>
              <a:t>Erstens: Die überragende Leistung ist kein Zufallsprodukt, sondern eine direkte Folge des Designs. Die Transformer-Architektur wurde exakt dafür gebaut, die 'Vergesslichkeit' der alten Modelle zu lösen. Das stützt die Theorie, dass die Architektur fundamental überlegen ist.</a:t>
            </a:r>
          </a:p>
          <a:p/>
          <a:p>
            <a:r>
              <a:t>Zweitens: Die enormen Kosten sind ebenfalls kein Zufall. Sie sind die direkte, theoretisch begründete Konsequenz aus der Komplexität dieser Modelle. Wenn ein Modell wie GPT-3 hunderte Milliarden Parameter hat, braucht es zwangsläufig immense Ressourcen. Es ist eine inhärente Eigenschaft des Modells.</a:t>
            </a:r>
          </a:p>
          <a:p/>
          <a:p>
            <a:r>
              <a:t>Dritter und wichtigster Punkt: Die Probleme mit Halluzinationen und Bias sind keine Schwäche der Transformer-Architektur an sich. Es ist eine Schwäche des gesamten datengetriebenen Ansatzes. Jedes Modell, das nur aus Daten lernt, wird durch die Qualität dieser Daten begrenzt. Dieser Befund ordnet das Problem also eine Ebene höher ein – es ist eine fundamentale Herausforderung des maschinellen Lernens.</a:t>
            </a:r>
          </a:p>
          <a:p/>
          <a:p>
            <a:r>
              <a:t>Diese Einordnung hilft uns, die Limitationen, die wir uns als Nächstes ansehen, besser zu verstehen.</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die Ergebnisse eingeordnet haben, fassen wir nun die zentralen Limitationen zusammen, die sich daraus ergeben.</a:t>
            </a:r>
          </a:p>
          <a:p/>
          <a:p>
            <a:r>
              <a:t>Erstens, die technische Grenze: Stellen Sie sich ein Gespräch vor, das nach 20 Seiten plötzlich den Anfang vergisst. Das ist die Realität der fixen Kontextfenster. Sie begrenzen, wie viel Information ein Modell gleichzeitig verarbeiten kann.</a:t>
            </a:r>
          </a:p>
          <a:p/>
          <a:p>
            <a:r>
              <a:t>Zweitens, die praktische Hürde: Wie wir schon bei den Ergebnissen gesehen haben, erfordert hohe Leistung massive Investitionen in Hardware und Energie. Das schafft eine Kostenbarriere, die den Zugang zur Technologie einschränkt.</a:t>
            </a:r>
          </a:p>
          <a:p/>
          <a:p>
            <a:r>
              <a:t>Drittens, und das ist die vielleicht gefährlichste Hürde: die qualitative Grenze. Die Modelle können faktisch falsche, aber plausibel klingende Antworten generieren. Das Vertrauen in die Ergebnisse ist also immer mit Vorsicht zu genießen.</a:t>
            </a:r>
          </a:p>
          <a:p/>
          <a:p>
            <a:r>
              <a:t>Diese drei zentralen Herausforderungen führen uns direkt zur Schlussfolgerung meiner Arbeit...</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Wir sind am Ende unserer Analyse angelangt. Fassen wir die zentralen Erkenntnisse zusammen.</a:t>
            </a:r>
          </a:p>
          <a:p/>
          <a:p>
            <a:r>
              <a:t>Meine Arbeit kommt zu dem Schluss, dass Transformer-Modelle einen echten Paradigmenwechsel darstellen. Sie haben die Qualität und die Fähigkeiten von Chatbots revolutioniert, wie die linke Seite der Waage zeigt.</a:t>
            </a:r>
          </a:p>
          <a:p/>
          <a:p>
            <a:r>
              <a:t>Gleichzeitig – und das ist die entscheidende Erkenntnis – hat dieser Fortschritt seinen Preis. Auf der rechten Seite sehen wir die systemischen Herausforderungen: immense Kosten, eine grundsätzliche Unzuverlässigkeit durch Halluzinationen und tiefgreifende ethische Fragen.</a:t>
            </a:r>
          </a:p>
          <a:p/>
          <a:p>
            <a:r>
              <a:t>Wichtig ist hierbei die Erkenntnis: Diese Probleme sind keine Kinderkrankheiten, die einfach verschwinden, sondern sie sind inhärenter Teil des aktuellen technologischen Ansatzes.</a:t>
            </a:r>
          </a:p>
          <a:p/>
          <a:p>
            <a:r>
              <a:t>Der wissenschaftliche Beitrag meiner Arbeit ist es, genau dieses komplexe Spannungsfeld klar und strukturiert aufzuzeigen. Sie liefert damit eine Art Landkarte, die hilft, die oft überhitzte Debatte zu versachlichen und eine Grundlage für zukünftige Entwicklungen zu schaffen.</a:t>
            </a:r>
          </a:p>
          <a:p/>
          <a:p>
            <a:r>
              <a:t>Doch bei dieser Feststellung wollen wir nicht stehen bleiben. Aus dieser Analyse ergeben sich klare Empfehlungen für die Zukunft...</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Wie auf der letzten Folie angekündigt, wollen wir nicht bei den Problemen stehen bleiben, sondern nach vorne schauen. Aus meiner Analyse ergeben sich drei klare Forschungsempfehlungen. Erstens, Effizienz und Nachhaltigkeit: Wir brauchen cleverere, hybride Modelle, um die enormen Kosten und den Energieverbrauch zu senken. Das ist die direkte Antwort auf die Ressourcen-Hürde. Zweitens, Ethik und Akzeptanz: Technik allein reicht nicht. Wir brauchen interdisziplinäre Studien, die den Menschen in den Mittelpunkt stellen, um Vertrauen aufzubauen und Bias abzubauen. Und drittens, Robustheit: Wir müssen die Zuverlässigkeit der Modelle verbessern. Dafür benötigen wir bessere Messmethoden, die uns helfen, das Problem der Halluzinationen systematisch anzugehen. Zusammengenommen bedeutet das: Der Weg in die Zukunft ist kein rein technischer, sondern ein ganzheitlicher, der technische, soziale und ethische Aspekte verbinden muss. Damit bin ich am Ende meiner Präsentation angelangt.</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Damit bin ich am Ende meiner Präsentation angelangt. Ich bedanke mich herzlich für Ihre Aufmerksamkeit und insbesondere bei [Name des Betreuers] für die hervorragende Betreuung dieser Arbeit. Nun freue ich mich sehr auf Ihre Fragen und Anmerkungen.</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Diese Folie nur bei direkter Nachfrage zu den konkreten Leistungsdaten zeigen, z.B. wenn jemand fragt: 'Können Sie die Überlegenheit quantifizieren?'. Erklären Sie kurz die drei unterschiedlichen Aufgaben, um die Vielseitigkeit zu betonen. Heben Sie hervor, dass die Verbesserung konsistent über verschiedene Aufgaben und Metriken hinweg auftritt. Das untermauert das Argument des Paradigmenwechsels.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Hier sehen Sie den Fahrplan für die nächsten Minuten. Wir starten mit der Einleitung, um die Relevanz des Themas und das Forschungsproblem zu klären. Anschließend legen wir die theoretischen Grundlagen und vergleichen traditionelle NLP-Ansätze mit der Transformer-Architektur. Im Kern der Präsentation stelle ich Ihnen die drei wichtigsten Ergebnisse meiner Literaturanalyse vor. Diese werden wir danach gemeinsam einordnen und diskutieren, bevor ich die Arbeit mit einem Fazit und einem Ausblick auf zukünftige Forschung abschließe.</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Wir alle kennen Chatbots. Aber in den letzten Jahren hat sich die Technologie dahinter fundamental geändert. Sogenannte Transformer-Modelle ermöglichen Konversationen, die sich fast menschlich anfühlen. Das ist die eine Seite der Medaille – das enorme Potenzial, das oft gefeiert wird. Auf der anderen Seite stehen jedoch die realen Hürden: immense Kosten, eine extreme Abhängigkeit von Daten und ethische Risiken. Genau in diesem Spannungsfeld – der Lücke zwischen Hype und Realität – setzt meine Arbeit an. Denn es fehlt bisher eine strukturierte Analyse, die nicht nur den Leistungssprung erklärt, sondern auch die damit verbundenen Herausforderungen ganzheitlich beleuchtet. Daraus ergibt sich die zentrale Frage meiner Arbeit...</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Aus der Forschungslücke leitet sich direkt unsere zentrale Forschungsfrage ab: In welchem Maße prägen Transformer-Modelle eigentlich die Entwicklung und die Leistung von heutigen Chatbots? Um diese umfassend zu beantworten, habe ich mir drei konkrete Ziele gesetzt. Erstens: eine genaue Analyse der Technik. Was macht Transformer so leistungsfähig? Zweitens: der kritische Vergleich. Wo genau liegen die Vorteile, aber auch die Nachteile gegenüber den älteren Modellen? Und drittens: die Bewertung der Konsequenzen. Denn hohe Leistung hat ihren Preis – sei es bei den Kosten, der Datenqualität oder ethischen Fragen. Diese drei Ziele bilden das Gerüst meiner Analyse. Um sie zu erreichen, müssen wir zunächst die technologischen Grundlagen verstehen.</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Um zu verstehen, warum Transformer so ein Durchbruch sind, müssen wir kurz auf ihre Vorgänger schauen: die Rekurrenten Neuronalen Netze oder kurz RNNs. </a:t>
            </a:r>
          </a:p>
          <a:p/>
          <a:p>
            <a:r>
              <a:t>Stellen Sie sich vor, Sie lesen einen Text, aber immer nur ein Wort auf einmal, von Anfang bis Ende. Genau das macht ein RNN. Wie dieses Diagramm zeigt, wird alles sequenziell, also Schritt für Schritt, verarbeitet. </a:t>
            </a:r>
          </a:p>
          <a:p/>
          <a:p>
            <a:r>
              <a:t>Das führt zu drei zentralen Problemen: </a:t>
            </a:r>
          </a:p>
          <a:p/>
          <a:p>
            <a:r>
              <a:t>Erstens: Es ist langsam. Man kann die Verarbeitung nicht parallelisieren, also beschleunigen. </a:t>
            </a:r>
          </a:p>
          <a:p/>
          <a:p>
            <a:r>
              <a:t>Zweitens, und das ist das größte Problem: RNNs haben ein 'kurzes Gedächtnis'. Bei langen Sätzen oder Dialogen 'vergessen' sie, was am Anfang gesagt wurde. Für einen Chatbot, der einen Gesprächsfaden halten muss, ist das fatal. </a:t>
            </a:r>
          </a:p>
          <a:p/>
          <a:p>
            <a:r>
              <a:t>Drittens sind sie ineffizient. Das Training dauert lange, was sie für die riesigen Datenmengen, die heute üblich sind, unpraktikabel macht.</a:t>
            </a:r>
          </a:p>
          <a:p/>
          <a:p>
            <a:r>
              <a:t>Diese fundamentalen Schwächen waren der Grund, warum die Forschung nach einer besseren Lösung suchte. Und diese Lösung...</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...ist die Transformer-Architektur. Sie wurde speziell entwickelt, um die 'Vergesslichkeit' der RNNs zu überwinden.</a:t>
            </a:r>
          </a:p>
          <a:p/>
          <a:p>
            <a:r>
              <a:t>Der Schlüssel dazu ist ein völlig anderes Verarbeitungsprinzip, das Sie hier schematisch sehen. Statt Wort für Wort durch einen Satz zu gehen, schaut der Transformer sozusagen auf den gesamten Satz auf einmal. Jedes Wort wird in Beziehung zu jedem anderen Wort gesetzt.</a:t>
            </a:r>
          </a:p>
          <a:p/>
          <a:p>
            <a:r>
              <a:t>Das wird durch zwei entscheidende Innovationen ermöglicht:</a:t>
            </a:r>
          </a:p>
          <a:p/>
          <a:p>
            <a:r>
              <a:t>Erstens, der Self-Attention-Mechanismus. Das Modell 'lernt', welche Wörter in einem Satz für das Verständnis eines bestimmten Wortes am wichtigsten sind. Dadurch verliert es den Kontext auch bei langen Sätzen nicht aus den Augen.</a:t>
            </a:r>
          </a:p>
          <a:p/>
          <a:p>
            <a:r>
              <a:t>Zweitens, die parallele Verarbeitung. Da nicht mehr Schritt für Schritt gerechnet werden muss, kann die gesamte Aufgabe auf leistungsstarker Hardware parallelisiert werden. Das macht die Modelle extrem schnell und skalierbar.</a:t>
            </a:r>
          </a:p>
          <a:p/>
          <a:p>
            <a:r>
              <a:t>Und drittens führt das zu einem überlegenen Kontextverständnis. Durch einen Trick namens 'Multi-Head Attention' kann das Modell Mehrdeutigkeiten, wie zum Beispiel das Wort 'Bank', je nach Kontext korrekt interpretieren. </a:t>
            </a:r>
          </a:p>
          <a:p/>
          <a:p>
            <a:r>
              <a:t>Zusammenfassend lässt sich sagen: Diese neue Architektur ist der technische Grund für den Quantensprung in der Leistungsfähigkeit. Sehen wir uns nun an, was das für konkrete Ergebnisse in der Literatur bedeutet.</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Kommen wir nun zum ersten von drei Schlüsselergebnissen meiner Analyse. Die Literatur zeigt ein sehr klares Bild: Transformer sind technologisch überlegen. Wie Sie hier an den konkreten Zahlen aus zitierten Studien sehen, erreichen sie in verschiedenen Aufgaben eine signifikant höhere Leistung als ihre Vorgänger. Aber es geht nicht nur um technische Benchmarks. Wichtiger für die Praxis ist: Dieses bessere Kontextverständnis führt zu natürlicheren Dialogen. Eine Studie konnte sogar eine um über 6 % höhere Nutzerzufriedenheit nachweisen. Der Grund dafür ist, wie wir eben gehört haben, der Self-Attention-Mechanismus, der die fundamentalen Schwächen der alten Modelle überwindet. Es handelt sich also nicht um eine kleine Verbesserung, sondern um einen echten Paradigmenwechsel. Doch diese Leistung hat ihren Preis, wie wir gleich sehen werden.</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Überleitung von der letzten Folie: 'Aber diese beeindruckende Leistung hat, wie gesagt, ihren Preis...'. Erläutern Sie die drei Säulen des Ressourcenbedarfs anhand der Grafik: Hardware, Energie und Daten. Konkretisieren Sie die Zahlen: '600 bis 2.000 Euro im Monat sind für ein kleines Unternehmen eine massive Hürde'. Betonen Sie die ökologische Dimension – das ist nicht nur ein Kostenfaktor, sondern auch eine gesellschaftliche Verantwortung. Die Kernaussage am Ende scharf formulieren: Diese Hürden führen zu einer Machtkonzentration bei wenigen großen Playern und schränken den Zugang zur Technologie ein. Nächste Folie: 'Doch selbst wenn man die Ressourcen hat, gibt es eine weitere, noch kritischere Abhängigkeit: die der Datenqualität...'</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sz="quarter" idx="3"/>
          </p:nvPr>
        </p:nvSpPr>
        <p:spPr/>
        <p:txBody>
          <a:bodyPr/>
          <a:lstStyle/>
          <a:p>
            <a:r>
              <a:t>Nachdem wir über Leistung und Kosten gesprochen haben, kommen wir zum dritten, vielleicht kritischsten Ergebnis: der Abhängigkeit von Daten.</a:t>
            </a:r>
          </a:p>
          <a:p/>
          <a:p>
            <a:r>
              <a:t>Das Prinzip ist einfach und als 'Garbage in, Garbage out' bekannt: Die Qualität der Ausgabe hängt direkt von der Qualität der Eingabe ab.</a:t>
            </a:r>
          </a:p>
          <a:p/>
          <a:p>
            <a:r>
              <a:t>Konkret bedeutet das zwei Hauptprobleme:</a:t>
            </a:r>
          </a:p>
          <a:p/>
          <a:p>
            <a:r>
              <a:t>Erstens: 'Halluzinationen'. Das sind keine Visionen, sondern faktisch falsche, aber überzeugend formulierte Aussagen. Ein Chatbot könnte zum Beispiel eine nicht existierende Studie zitieren. Das ist ein enormes Risiko, gerade in der Medizin oder Rechtsberatung.</a:t>
            </a:r>
          </a:p>
          <a:p/>
          <a:p>
            <a:r>
              <a:t>Zweitens: Bias. Wenn ein Modell hauptsächlich mit Texten aus einer bestimmten Kultur oder mit historischen Daten trainiert wird, die Vorurteile enthalten, lernt und reproduziert es diese. Das kann zu diskriminierenden Ergebnissen führen.</a:t>
            </a:r>
          </a:p>
          <a:p/>
          <a:p>
            <a:r>
              <a:t>Das Problem ist riesig, denn die Datenmengen sind gewaltig. Die Arbeit nennt das Beispiel OpenGPT-X: Von 2,5 Billionen Tokens wurden 40% allein durch Filtern entfernt. Die Sicherstellung der Datenqualität ist also eine immense Herausforderung.</a:t>
            </a:r>
          </a:p>
          <a:p/>
          <a:p>
            <a:r>
              <a:t>Diese Abhängigkeit ist nicht nur ein technisches, sondern ein tiefgreifendes ethisches Problem und die größte Hürde für den verlässlichen Einsatz.</a:t>
            </a:r>
          </a:p>
          <a:p/>
          <a:p>
            <a:r>
              <a:t>Nun, da wir diese drei zentralen Ergebnisse haben – die technologische Überlegenheit, die hohen Kosten und die Datenabhängigkeit –, wollen wir sie im nächsten Schritt einordnen und diskutieren.</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Natürliche Sprachverarbeitung in Chatbots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Ein Literaturüberblick über aktuelle Ansätze und Transformer-Technologien</a:t>
            </a:r>
            <a:endParaRPr sz="1600" i="1">
              <a:solidFill>
                <a:srgbClr val="333333"/>
              </a:solidFill>
              <a:latin typeface="Segoe UI" panose="020B0502040204020203"/>
            </a:endParaRPr>
          </a:p>
        </p:txBody>
      </p:sp>
      <p:sp>
        <p:nvSpPr>
          <p:cNvPr id="4" name="TextBox 3"/>
          <p:cNvSpPr txBox="1"/>
          <p:nvPr/>
        </p:nvSpPr>
        <p:spPr>
          <a:xfrm>
            <a:off x="457200" y="21945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Präsentation von: [Dein Name]</a:t>
            </a:r>
            <a:br>
              <a:rPr sz="1600" i="1">
                <a:solidFill>
                  <a:srgbClr val="333333"/>
                </a:solidFill>
                <a:latin typeface="Segoe UI" panose="020B0502040204020203"/>
              </a:rPr>
            </a:br>
            <a:br>
              <a:rPr sz="1600" i="1">
                <a:solidFill>
                  <a:srgbClr val="333333"/>
                </a:solidFill>
                <a:latin typeface="Segoe UI" panose="020B0502040204020203"/>
              </a:rPr>
            </a:br>
            <a:r>
              <a:rPr sz="1600" i="1">
                <a:solidFill>
                  <a:srgbClr val="333333"/>
                </a:solidFill>
                <a:latin typeface="Segoe UI" panose="020B0502040204020203"/>
              </a:rPr>
              <a:t>Betreuung: [Name des Betreuers]</a:t>
            </a:r>
            <a:br>
              <a:rPr sz="1600" i="1">
                <a:solidFill>
                  <a:srgbClr val="333333"/>
                </a:solidFill>
                <a:latin typeface="Segoe UI" panose="020B0502040204020203"/>
              </a:rPr>
            </a:br>
            <a:r>
              <a:rPr sz="1600" i="1">
                <a:solidFill>
                  <a:srgbClr val="333333"/>
                </a:solidFill>
                <a:latin typeface="Segoe UI" panose="020B0502040204020203"/>
              </a:rPr>
              <a:t>Datum: [Datum der Präsentation]</a:t>
            </a:r>
            <a:endParaRPr sz="1600" i="1">
              <a:solidFill>
                <a:srgbClr val="333333"/>
              </a:solidFill>
              <a:latin typeface="Segoe UI" panose="020B0502040204020203"/>
            </a:endParaRPr>
          </a:p>
        </p:txBody>
      </p:sp>
      <p:sp>
        <p:nvSpPr>
          <p:cNvPr id="5" name="TextBox 4"/>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Kolloquium zur Bachelorarbeit im Studiengang Informatik</a:t>
            </a:r>
            <a:endParaRPr sz="1000">
              <a:solidFill>
                <a:srgbClr val="666666"/>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a:t>
            </a:r>
            <a:endParaRPr sz="1000">
              <a:solidFill>
                <a:srgbClr val="666666"/>
              </a:solidFill>
              <a:latin typeface="Segoe UI" panose="020B050204020402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Diskussion: Das Gesamtbild hinter den Ergebnissen</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drei Schlüsselergebnisse – Leistung, Kosten und Datenabhängigkeit – sind keine Zufälle. Sie lassen sich direkt auf die zugrundeliegenden theoretischen Prinzipien zurückführen.</a:t>
            </a:r>
            <a:endParaRPr sz="1600" i="1">
              <a:solidFill>
                <a:srgbClr val="333333"/>
              </a:solidFill>
              <a:latin typeface="Segoe UI" panose="020B0502040204020203"/>
            </a:endParaRPr>
          </a:p>
        </p:txBody>
      </p:sp>
      <p:sp>
        <p:nvSpPr>
          <p:cNvPr id="4" name="TextBox 3"/>
          <p:cNvSpPr txBox="1"/>
          <p:nvPr/>
        </p:nvSpPr>
        <p:spPr>
          <a:xfrm>
            <a:off x="457200" y="2194560"/>
            <a:ext cx="82296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Die </a:t>
            </a:r>
            <a:r>
              <a:rPr sz="1600" b="1">
                <a:solidFill>
                  <a:srgbClr val="333333"/>
                </a:solidFill>
                <a:latin typeface="Segoe UI" panose="020B0502040204020203"/>
              </a:rPr>
              <a:t>Leistungsüberlegenheit</a:t>
            </a:r>
            <a:r>
              <a:rPr sz="1600">
                <a:solidFill>
                  <a:srgbClr val="333333"/>
                </a:solidFill>
                <a:latin typeface="Segoe UI" panose="020B0502040204020203"/>
              </a:rPr>
              <a:t> ist eine direkte Folge der </a:t>
            </a:r>
            <a:r>
              <a:rPr sz="1600" b="1">
                <a:solidFill>
                  <a:srgbClr val="333333"/>
                </a:solidFill>
                <a:latin typeface="Segoe UI" panose="020B0502040204020203"/>
              </a:rPr>
              <a:t>Transformer-Architektur</a:t>
            </a:r>
            <a:r>
              <a:rPr sz="1600">
                <a:solidFill>
                  <a:srgbClr val="333333"/>
                </a:solidFill>
                <a:latin typeface="Segoe UI" panose="020B0502040204020203"/>
              </a:rPr>
              <a:t>, die mit Self-Attention die theoretischen Schwächen von RNNs (sequenzielle Verarbeitung) gezielt überwindet.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a:t>
            </a:r>
            <a:r>
              <a:rPr sz="1600" b="1">
                <a:solidFill>
                  <a:srgbClr val="333333"/>
                </a:solidFill>
                <a:latin typeface="Segoe UI" panose="020B0502040204020203"/>
              </a:rPr>
              <a:t>hohen Kosten</a:t>
            </a:r>
            <a:r>
              <a:rPr sz="1600">
                <a:solidFill>
                  <a:srgbClr val="333333"/>
                </a:solidFill>
                <a:latin typeface="Segoe UI" panose="020B0502040204020203"/>
              </a:rPr>
              <a:t> sind eine inhärente Konsequenz der </a:t>
            </a:r>
            <a:r>
              <a:rPr sz="1600" b="1">
                <a:solidFill>
                  <a:srgbClr val="333333"/>
                </a:solidFill>
                <a:latin typeface="Segoe UI" panose="020B0502040204020203"/>
              </a:rPr>
              <a:t>algorithmischen Komplexität</a:t>
            </a:r>
            <a:r>
              <a:rPr sz="1600">
                <a:solidFill>
                  <a:srgbClr val="333333"/>
                </a:solidFill>
                <a:latin typeface="Segoe UI" panose="020B0502040204020203"/>
              </a:rPr>
              <a:t> und extremen Skalierbarkeit des Modells (Milliarden Parameter).</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Anfälligkeit für </a:t>
            </a:r>
            <a:r>
              <a:rPr sz="1600" b="1">
                <a:solidFill>
                  <a:srgbClr val="333333"/>
                </a:solidFill>
                <a:latin typeface="Segoe UI" panose="020B0502040204020203"/>
              </a:rPr>
              <a:t>Halluzinationen &amp; Bias</a:t>
            </a:r>
            <a:r>
              <a:rPr sz="1600">
                <a:solidFill>
                  <a:srgbClr val="333333"/>
                </a:solidFill>
                <a:latin typeface="Segoe UI" panose="020B0502040204020203"/>
              </a:rPr>
              <a:t> ist keine Schwäche der Architektur, sondern eine fundamentale Limitation des übergeordneten </a:t>
            </a:r>
            <a:r>
              <a:rPr sz="1600" b="1">
                <a:solidFill>
                  <a:srgbClr val="333333"/>
                </a:solidFill>
                <a:latin typeface="Segoe UI" panose="020B0502040204020203"/>
              </a:rPr>
              <a:t>datengetriebenen Lernparadigmas</a:t>
            </a:r>
            <a:r>
              <a:rPr sz="1600">
                <a:solidFill>
                  <a:srgbClr val="333333"/>
                </a:solidFill>
                <a:latin typeface="Segoe UI" panose="020B0502040204020203"/>
              </a:rPr>
              <a:t>.</a:t>
            </a:r>
            <a:endParaRPr sz="1600">
              <a:solidFill>
                <a:srgbClr val="333333"/>
              </a:solidFill>
              <a:latin typeface="Segoe UI" panose="020B0502040204020203"/>
            </a:endParaRPr>
          </a:p>
        </p:txBody>
      </p:sp>
      <p:sp>
        <p:nvSpPr>
          <p:cNvPr id="5" name="Rectangle 4"/>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Stärken und Schwächen der Transformer sind keine Zufälle, sondern logische Konsequenzen ihrer Architektur und des Lernansatzes.</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10</a:t>
            </a:r>
            <a:endParaRPr sz="1000">
              <a:solidFill>
                <a:srgbClr val="666666"/>
              </a:solidFill>
              <a:latin typeface="Segoe UI" panose="020B050204020402020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Limitationen: Wo die Technologie an ihre Grenzen stößt</a:t>
            </a:r>
            <a:endParaRPr sz="2800" b="1">
              <a:solidFill>
                <a:srgbClr val="1F4E79"/>
              </a:solidFill>
              <a:latin typeface="Segoe UI" panose="020B0502040204020203"/>
            </a:endParaRPr>
          </a:p>
        </p:txBody>
      </p:sp>
      <p:pic>
        <p:nvPicPr>
          <p:cNvPr id="3" name="Picture 2" descr="tmp9swu6umi.png"/>
          <p:cNvPicPr>
            <a:picLocks noChangeAspect="1"/>
          </p:cNvPicPr>
          <p:nvPr/>
        </p:nvPicPr>
        <p:blipFill>
          <a:blip r:embed="rId1"/>
          <a:stretch>
            <a:fillRect/>
          </a:stretch>
        </p:blipFill>
        <p:spPr>
          <a:xfrm>
            <a:off x="457200" y="1252220"/>
            <a:ext cx="4320000" cy="2880000"/>
          </a:xfrm>
          <a:prstGeom prst="rect">
            <a:avLst/>
          </a:prstGeom>
        </p:spPr>
      </p:pic>
      <p:sp>
        <p:nvSpPr>
          <p:cNvPr id="4" name="TextBox 3"/>
          <p:cNvSpPr txBox="1"/>
          <p:nvPr/>
        </p:nvSpPr>
        <p:spPr>
          <a:xfrm>
            <a:off x="4800600" y="83566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Technisch: Das </a:t>
            </a:r>
            <a:r>
              <a:rPr sz="1600" b="1">
                <a:solidFill>
                  <a:srgbClr val="333333"/>
                </a:solidFill>
                <a:latin typeface="Segoe UI" panose="020B0502040204020203"/>
              </a:rPr>
              <a:t>fixe Kontextfenster</a:t>
            </a:r>
            <a:r>
              <a:rPr sz="1600">
                <a:solidFill>
                  <a:srgbClr val="333333"/>
                </a:solidFill>
                <a:latin typeface="Segoe UI" panose="020B0502040204020203"/>
              </a:rPr>
              <a:t> (z.B. 32.000 Tokens bei GPT-4) begrenzt die Dialoglänge, wodurch bei langen Gesprächen wichtige Informationen „vergessen“ werden können (vgl. S. 12).</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Praktisch: Der </a:t>
            </a:r>
            <a:r>
              <a:rPr sz="1600" b="1">
                <a:solidFill>
                  <a:srgbClr val="333333"/>
                </a:solidFill>
                <a:latin typeface="Segoe UI" panose="020B0502040204020203"/>
              </a:rPr>
              <a:t>extreme Ressourcenbedarf</a:t>
            </a:r>
            <a:r>
              <a:rPr sz="1600">
                <a:solidFill>
                  <a:srgbClr val="333333"/>
                </a:solidFill>
                <a:latin typeface="Segoe UI" panose="020B0502040204020203"/>
              </a:rPr>
              <a:t> (teure GPUs, Energie) schafft hohe Kosten und stellt eine erhebliche </a:t>
            </a:r>
            <a:r>
              <a:rPr sz="1600" b="1">
                <a:solidFill>
                  <a:srgbClr val="333333"/>
                </a:solidFill>
                <a:latin typeface="Segoe UI" panose="020B0502040204020203"/>
              </a:rPr>
              <a:t>Eintrittsbarriere</a:t>
            </a:r>
            <a:r>
              <a:rPr sz="1600">
                <a:solidFill>
                  <a:srgbClr val="333333"/>
                </a:solidFill>
                <a:latin typeface="Segoe UI" panose="020B0502040204020203"/>
              </a:rPr>
              <a:t> für kleinere Organisationen dar (vgl. S. 13).</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Qualitativ: Eine hohe Anfälligkeit für </a:t>
            </a:r>
            <a:r>
              <a:rPr sz="1600" b="1">
                <a:solidFill>
                  <a:srgbClr val="333333"/>
                </a:solidFill>
                <a:latin typeface="Segoe UI" panose="020B0502040204020203"/>
              </a:rPr>
              <a:t>Fehlinformationen ('Halluzinationen')</a:t>
            </a:r>
            <a:r>
              <a:rPr sz="1600">
                <a:solidFill>
                  <a:srgbClr val="333333"/>
                </a:solidFill>
                <a:latin typeface="Segoe UI" panose="020B0502040204020203"/>
              </a:rPr>
              <a:t> durch fehlerhafte Trainingsdaten schränkt die Zuverlässigkeit in kritischen Anwendungsbereichen stark ein (vgl. S. 12).</a:t>
            </a:r>
            <a:endParaRPr sz="1600">
              <a:solidFill>
                <a:srgbClr val="333333"/>
              </a:solidFill>
              <a:latin typeface="Segoe UI" panose="020B0502040204020203"/>
            </a:endParaRPr>
          </a:p>
        </p:txBody>
      </p:sp>
      <p:sp>
        <p:nvSpPr>
          <p:cNvPr id="5" name="TextBox 4"/>
          <p:cNvSpPr txBox="1"/>
          <p:nvPr/>
        </p:nvSpPr>
        <p:spPr>
          <a:xfrm>
            <a:off x="457200" y="4063365"/>
            <a:ext cx="4363720" cy="1167765"/>
          </a:xfrm>
          <a:prstGeom prst="rect">
            <a:avLst/>
          </a:prstGeom>
          <a:noFill/>
        </p:spPr>
        <p:txBody>
          <a:bodyPr wrap="square" tIns="91440" bIns="91440">
            <a:spAutoFit/>
          </a:bodyPr>
          <a:lstStyle/>
          <a:p>
            <a:pPr algn="l"/>
            <a:r>
              <a:rPr sz="1600" i="1">
                <a:solidFill>
                  <a:srgbClr val="333333"/>
                </a:solidFill>
                <a:latin typeface="Segoe UI" panose="020B0502040204020203"/>
              </a:rPr>
              <a:t>Trotz ihrer Überlegenheit stößt die Transformer-Technologie in der Praxis auf drei wesentliche, miteinander verknüpfte Grenzen, die in der Literatur klar benannt werden.</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Diese Limitationen sind keine Einzelfehler, sondern systemische Herausforderungen, die Effizienz, Kosten und Vertrauen direkt beeinflussen.</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11</a:t>
            </a:r>
            <a:endParaRPr sz="1000">
              <a:solidFill>
                <a:srgbClr val="666666"/>
              </a:solidFill>
              <a:latin typeface="Segoe UI" panose="020B050204020402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Fazit: Paradigmenwechsel im Spannungsfeld</a:t>
            </a:r>
            <a:endParaRPr sz="2800" b="1">
              <a:solidFill>
                <a:srgbClr val="1F4E79"/>
              </a:solidFill>
              <a:latin typeface="Segoe UI" panose="020B0502040204020203"/>
            </a:endParaRPr>
          </a:p>
        </p:txBody>
      </p:sp>
      <p:pic>
        <p:nvPicPr>
          <p:cNvPr id="3" name="Picture 2" descr="tmpqy2bfozn.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Die </a:t>
            </a:r>
            <a:r>
              <a:rPr sz="1600" b="1">
                <a:solidFill>
                  <a:srgbClr val="333333"/>
                </a:solidFill>
                <a:latin typeface="Segoe UI" panose="020B0502040204020203"/>
              </a:rPr>
              <a:t>überlegene Architektur</a:t>
            </a:r>
            <a:r>
              <a:rPr sz="1600">
                <a:solidFill>
                  <a:srgbClr val="333333"/>
                </a:solidFill>
                <a:latin typeface="Segoe UI" panose="020B0502040204020203"/>
              </a:rPr>
              <a:t> der Transformer hat die Möglichkeiten von Chatbots qualitativ auf ein </a:t>
            </a:r>
            <a:r>
              <a:rPr sz="1600" b="1">
                <a:solidFill>
                  <a:srgbClr val="333333"/>
                </a:solidFill>
                <a:latin typeface="Segoe UI" panose="020B0502040204020203"/>
              </a:rPr>
              <a:t>neues Level</a:t>
            </a:r>
            <a:r>
              <a:rPr sz="1600">
                <a:solidFill>
                  <a:srgbClr val="333333"/>
                </a:solidFill>
                <a:latin typeface="Segoe UI" panose="020B0502040204020203"/>
              </a:rPr>
              <a:t> gehoben und ist mehr als nur eine inkrementelle Verbesserung.</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Die Hürden (Kosten, Zuverlässigkeit, Ethik) sind jedoch </a:t>
            </a:r>
            <a:r>
              <a:rPr sz="1600" b="1">
                <a:solidFill>
                  <a:srgbClr val="333333"/>
                </a:solidFill>
                <a:latin typeface="Segoe UI" panose="020B0502040204020203"/>
              </a:rPr>
              <a:t>systemischer Natur</a:t>
            </a:r>
            <a:r>
              <a:rPr sz="1600">
                <a:solidFill>
                  <a:srgbClr val="333333"/>
                </a:solidFill>
                <a:latin typeface="Segoe UI" panose="020B0502040204020203"/>
              </a:rPr>
              <a:t> und untrennbar mit dem aktuellen datengetriebenen und komplexen Ansatz verbunden.</a:t>
            </a:r>
            <a:endParaRPr sz="1600">
              <a:solidFill>
                <a:srgbClr val="333333"/>
              </a:solidFill>
              <a:latin typeface="Segoe UI" panose="020B0502040204020203"/>
            </a:endParaRPr>
          </a:p>
        </p:txBody>
      </p:sp>
      <p:sp>
        <p:nvSpPr>
          <p:cNvPr id="5" name="TextBox 4"/>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Analyse zeigt: Transformer haben NLP für Chatbots revolutioniert. Doch die Technologie bewegt sich in einem permanenten Spannungsfeld aus Potenzial und Verantwortung.</a:t>
            </a:r>
            <a:endParaRPr sz="1600" i="1">
              <a:solidFill>
                <a:srgbClr val="333333"/>
              </a:solidFill>
              <a:latin typeface="Segoe UI" panose="020B0502040204020203"/>
            </a:endParaRPr>
          </a:p>
        </p:txBody>
      </p:sp>
      <p:sp>
        <p:nvSpPr>
          <p:cNvPr id="6" name="Rectangle 5"/>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Beitrag der Arbeit: Ein </a:t>
            </a:r>
            <a:r>
              <a:rPr sz="1400" b="1">
                <a:solidFill>
                  <a:srgbClr val="FFFFFF"/>
                </a:solidFill>
                <a:latin typeface="Segoe UI" panose="020B0502040204020203"/>
              </a:rPr>
              <a:t>strukturierter Überblick</a:t>
            </a:r>
            <a:r>
              <a:rPr sz="1400" b="1">
                <a:solidFill>
                  <a:srgbClr val="FFFFFF"/>
                </a:solidFill>
                <a:latin typeface="Segoe UI" panose="020B0502040204020203"/>
              </a:rPr>
              <a:t>, der dieses Spannungsfeld bewertet und eine Grundlage für eine informierte, sachliche Debatte über die Zukunft von Chatbots schafft.</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12</a:t>
            </a:r>
            <a:endParaRPr sz="1000">
              <a:solidFill>
                <a:srgbClr val="666666"/>
              </a:solidFill>
              <a:latin typeface="Segoe UI" panose="020B050204020402020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Ausblick: Nächste Schritte für Forschung &amp; Praxis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Aus den identifizierten Limitationen lassen sich drei zentrale Richtungen für zukünftige Forschung ableiten, um die Technologie verantwortungsvoll weiterzuentwickeln.</a:t>
            </a:r>
            <a:endParaRPr sz="1600" i="1">
              <a:solidFill>
                <a:srgbClr val="333333"/>
              </a:solidFill>
              <a:latin typeface="Segoe UI" panose="020B0502040204020203"/>
            </a:endParaRPr>
          </a:p>
        </p:txBody>
      </p:sp>
      <p:pic>
        <p:nvPicPr>
          <p:cNvPr id="4" name="Picture 3" descr="tmp8covrwau.png"/>
          <p:cNvPicPr>
            <a:picLocks noChangeAspect="1"/>
          </p:cNvPicPr>
          <p:nvPr/>
        </p:nvPicPr>
        <p:blipFill>
          <a:blip r:embed="rId1"/>
          <a:stretch>
            <a:fillRect/>
          </a:stretch>
        </p:blipFill>
        <p:spPr>
          <a:xfrm>
            <a:off x="685800" y="2194560"/>
            <a:ext cx="4320000" cy="2880000"/>
          </a:xfrm>
          <a:prstGeom prst="rect">
            <a:avLst/>
          </a:prstGeom>
        </p:spPr>
      </p:pic>
      <p:sp>
        <p:nvSpPr>
          <p:cNvPr id="5" name="Rectangle 4"/>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Zukunft liegt in einer </a:t>
            </a:r>
            <a:r>
              <a:rPr sz="1400" b="1">
                <a:solidFill>
                  <a:srgbClr val="FFFFFF"/>
                </a:solidFill>
                <a:latin typeface="Segoe UI" panose="020B0502040204020203"/>
              </a:rPr>
              <a:t>ganzheitlichen Entwicklung</a:t>
            </a:r>
            <a:r>
              <a:rPr sz="1400" b="1">
                <a:solidFill>
                  <a:srgbClr val="FFFFFF"/>
                </a:solidFill>
                <a:latin typeface="Segoe UI" panose="020B0502040204020203"/>
              </a:rPr>
              <a:t>, die technische Innovation, ökologische Verantwortung und gesellschaftliches Vertrauen vereint.</a:t>
            </a:r>
            <a:endParaRPr sz="1400" b="1">
              <a:solidFill>
                <a:srgbClr val="FFFFFF"/>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13</a:t>
            </a:r>
            <a:endParaRPr sz="1000">
              <a:solidFill>
                <a:srgbClr val="666666"/>
              </a:solidFill>
              <a:latin typeface="Segoe UI" panose="020B050204020402020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Vielen Dank für Ihre Aufmerksamkeit</a:t>
            </a:r>
            <a:endParaRPr sz="2800" b="1">
              <a:solidFill>
                <a:srgbClr val="1F4E79"/>
              </a:solidFill>
              <a:latin typeface="Segoe UI" panose="020B0502040204020203"/>
            </a:endParaRPr>
          </a:p>
        </p:txBody>
      </p:sp>
      <p:pic>
        <p:nvPicPr>
          <p:cNvPr id="3" name="Picture 2" descr="tmph_yfczjh.png"/>
          <p:cNvPicPr>
            <a:picLocks noChangeAspect="1"/>
          </p:cNvPicPr>
          <p:nvPr/>
        </p:nvPicPr>
        <p:blipFill>
          <a:blip r:embed="rId1"/>
          <a:stretch>
            <a:fillRect/>
          </a:stretch>
        </p:blipFill>
        <p:spPr>
          <a:xfrm>
            <a:off x="685800" y="1280160"/>
            <a:ext cx="4320000" cy="2880000"/>
          </a:xfrm>
          <a:prstGeom prst="rect">
            <a:avLst/>
          </a:prstGeom>
        </p:spPr>
      </p:pic>
      <p:sp>
        <p:nvSpPr>
          <p:cNvPr id="4" name="TextBox 3"/>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Ich freue mich auf Ihre Fragen und eine anregende Diskussion.</a:t>
            </a:r>
            <a:endParaRPr sz="1600" i="1">
              <a:solidFill>
                <a:srgbClr val="333333"/>
              </a:solidFill>
              <a:latin typeface="Segoe UI" panose="020B0502040204020203"/>
            </a:endParaRPr>
          </a:p>
        </p:txBody>
      </p:sp>
      <p:sp>
        <p:nvSpPr>
          <p:cNvPr id="5" name="TextBox 4"/>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14</a:t>
            </a:r>
            <a:endParaRPr sz="1000">
              <a:solidFill>
                <a:srgbClr val="666666"/>
              </a:solidFill>
              <a:latin typeface="Segoe UI" panose="020B050204020402020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Backup: Detaillierter Leistungsvergleich in Benchmarks</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Diese Tabelle quantifiziert die in Ergebnis 1 dargestellte technologische Überlegenheit anhand konkreter Benchmark-Daten aus der Literatur.</a:t>
            </a:r>
            <a:endParaRPr sz="1600" i="1">
              <a:solidFill>
                <a:srgbClr val="333333"/>
              </a:solidFill>
              <a:latin typeface="Segoe UI" panose="020B0502040204020203"/>
            </a:endParaRPr>
          </a:p>
        </p:txBody>
      </p:sp>
      <p:graphicFrame>
        <p:nvGraphicFramePr>
          <p:cNvPr id="4" name="Table 3"/>
          <p:cNvGraphicFramePr>
            <a:graphicFrameLocks noGrp="1"/>
          </p:cNvGraphicFramePr>
          <p:nvPr/>
        </p:nvGraphicFramePr>
        <p:xfrm>
          <a:off x="457200" y="2194560"/>
          <a:ext cx="8229600" cy="27432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85800">
                <a:tc>
                  <a:txBody>
                    <a:bodyPr/>
                    <a:lstStyle/>
                    <a:p>
                      <a:pPr algn="ctr"/>
                      <a:r>
                        <a:rPr sz="1100" b="1"/>
                        <a:t>Aufgabe / Datensatz</a:t>
                      </a:r>
                      <a:endParaRPr sz="1100" b="1"/>
                    </a:p>
                  </a:txBody>
                  <a:tcPr anchor="ctr"/>
                </a:tc>
                <a:tc>
                  <a:txBody>
                    <a:bodyPr/>
                    <a:lstStyle/>
                    <a:p>
                      <a:pPr algn="ctr"/>
                      <a:r>
                        <a:rPr sz="1100" b="1"/>
                        <a:t>Metrik</a:t>
                      </a:r>
                      <a:endParaRPr sz="1100" b="1"/>
                    </a:p>
                  </a:txBody>
                  <a:tcPr anchor="ctr"/>
                </a:tc>
                <a:tc>
                  <a:txBody>
                    <a:bodyPr/>
                    <a:lstStyle/>
                    <a:p>
                      <a:pPr algn="ctr"/>
                      <a:r>
                        <a:rPr sz="1100" b="1"/>
                        <a:t>Traditionelles Modell (BiLSTM)</a:t>
                      </a:r>
                      <a:endParaRPr sz="1100" b="1"/>
                    </a:p>
                  </a:txBody>
                  <a:tcPr anchor="ctr"/>
                </a:tc>
                <a:tc>
                  <a:txBody>
                    <a:bodyPr/>
                    <a:lstStyle/>
                    <a:p>
                      <a:pPr algn="ctr"/>
                      <a:r>
                        <a:rPr sz="1100" b="1"/>
                        <a:t>Transformer-Modell</a:t>
                      </a:r>
                      <a:endParaRPr sz="1100" b="1"/>
                    </a:p>
                  </a:txBody>
                  <a:tcPr anchor="ctr"/>
                </a:tc>
                <a:tc>
                  <a:txBody>
                    <a:bodyPr/>
                    <a:lstStyle/>
                    <a:p>
                      <a:pPr algn="ctr"/>
                      <a:r>
                        <a:rPr sz="1100" b="1"/>
                        <a:t>Verbesserung</a:t>
                      </a:r>
                      <a:endParaRPr sz="1100" b="1"/>
                    </a:p>
                  </a:txBody>
                  <a:tcPr anchor="ctr"/>
                </a:tc>
              </a:tr>
              <a:tr h="685800">
                <a:tc>
                  <a:txBody>
                    <a:bodyPr/>
                    <a:lstStyle/>
                    <a:p>
                      <a:pPr algn="l"/>
                      <a:r>
                        <a:rPr sz="900"/>
                        <a:t>Sentiment-Analyse (IMDB)</a:t>
                      </a:r>
                      <a:endParaRPr sz="900"/>
                    </a:p>
                  </a:txBody>
                  <a:tcPr anchor="ctr"/>
                </a:tc>
                <a:tc>
                  <a:txBody>
                    <a:bodyPr/>
                    <a:lstStyle/>
                    <a:p>
                      <a:pPr algn="l"/>
                      <a:r>
                        <a:rPr sz="900"/>
                        <a:t>Genauigkeit</a:t>
                      </a:r>
                      <a:endParaRPr sz="900"/>
                    </a:p>
                  </a:txBody>
                  <a:tcPr anchor="ctr"/>
                </a:tc>
                <a:tc>
                  <a:txBody>
                    <a:bodyPr/>
                    <a:lstStyle/>
                    <a:p>
                      <a:pPr algn="l"/>
                      <a:r>
                        <a:rPr sz="900"/>
                        <a:t>87,1 %</a:t>
                      </a:r>
                      <a:endParaRPr sz="900"/>
                    </a:p>
                  </a:txBody>
                  <a:tcPr anchor="ctr"/>
                </a:tc>
                <a:tc>
                  <a:txBody>
                    <a:bodyPr/>
                    <a:lstStyle/>
                    <a:p>
                      <a:pPr algn="l"/>
                      <a:r>
                        <a:rPr sz="900"/>
                        <a:t>90,3 %</a:t>
                      </a:r>
                      <a:endParaRPr sz="900"/>
                    </a:p>
                  </a:txBody>
                  <a:tcPr anchor="ctr"/>
                </a:tc>
                <a:tc>
                  <a:txBody>
                    <a:bodyPr/>
                    <a:lstStyle/>
                    <a:p>
                      <a:pPr algn="l"/>
                      <a:r>
                        <a:rPr sz="900"/>
                        <a:t>+3,2 %-Punkte</a:t>
                      </a:r>
                      <a:endParaRPr sz="900"/>
                    </a:p>
                  </a:txBody>
                  <a:tcPr anchor="ctr"/>
                </a:tc>
              </a:tr>
              <a:tr h="685800">
                <a:tc>
                  <a:txBody>
                    <a:bodyPr/>
                    <a:lstStyle/>
                    <a:p>
                      <a:pPr algn="l"/>
                      <a:r>
                        <a:rPr sz="900"/>
                        <a:t>Nachrichten-Klassifikation (AG News)</a:t>
                      </a:r>
                      <a:endParaRPr sz="900"/>
                    </a:p>
                  </a:txBody>
                  <a:tcPr anchor="ctr"/>
                </a:tc>
                <a:tc>
                  <a:txBody>
                    <a:bodyPr/>
                    <a:lstStyle/>
                    <a:p>
                      <a:pPr algn="l"/>
                      <a:r>
                        <a:rPr sz="900"/>
                        <a:t>Genauigkeit</a:t>
                      </a:r>
                      <a:endParaRPr sz="900"/>
                    </a:p>
                  </a:txBody>
                  <a:tcPr anchor="ctr"/>
                </a:tc>
                <a:tc>
                  <a:txBody>
                    <a:bodyPr/>
                    <a:lstStyle/>
                    <a:p>
                      <a:pPr algn="l"/>
                      <a:r>
                        <a:rPr sz="900"/>
                        <a:t>91,2 %</a:t>
                      </a:r>
                      <a:endParaRPr sz="900"/>
                    </a:p>
                  </a:txBody>
                  <a:tcPr anchor="ctr"/>
                </a:tc>
                <a:tc>
                  <a:txBody>
                    <a:bodyPr/>
                    <a:lstStyle/>
                    <a:p>
                      <a:pPr algn="l"/>
                      <a:r>
                        <a:rPr sz="900"/>
                        <a:t>93,6 %</a:t>
                      </a:r>
                      <a:endParaRPr sz="900"/>
                    </a:p>
                  </a:txBody>
                  <a:tcPr anchor="ctr"/>
                </a:tc>
                <a:tc>
                  <a:txBody>
                    <a:bodyPr/>
                    <a:lstStyle/>
                    <a:p>
                      <a:pPr algn="l"/>
                      <a:r>
                        <a:rPr sz="900"/>
                        <a:t>+2,4 %-Punkte</a:t>
                      </a:r>
                      <a:endParaRPr sz="900"/>
                    </a:p>
                  </a:txBody>
                  <a:tcPr anchor="ctr"/>
                </a:tc>
              </a:tr>
              <a:tr h="685800">
                <a:tc>
                  <a:txBody>
                    <a:bodyPr/>
                    <a:lstStyle/>
                    <a:p>
                      <a:pPr algn="l"/>
                      <a:r>
                        <a:rPr sz="900"/>
                        <a:t>Maschinelle Übersetzung (WMT'14)</a:t>
                      </a:r>
                      <a:endParaRPr sz="900"/>
                    </a:p>
                  </a:txBody>
                  <a:tcPr anchor="ctr"/>
                </a:tc>
                <a:tc>
                  <a:txBody>
                    <a:bodyPr/>
                    <a:lstStyle/>
                    <a:p>
                      <a:pPr algn="l"/>
                      <a:r>
                        <a:rPr sz="900"/>
                        <a:t>BLEU-Score</a:t>
                      </a:r>
                      <a:endParaRPr sz="900"/>
                    </a:p>
                  </a:txBody>
                  <a:tcPr anchor="ctr"/>
                </a:tc>
                <a:tc>
                  <a:txBody>
                    <a:bodyPr/>
                    <a:lstStyle/>
                    <a:p>
                      <a:pPr algn="l"/>
                      <a:r>
                        <a:rPr sz="900"/>
                        <a:t>25,8</a:t>
                      </a:r>
                      <a:endParaRPr sz="900"/>
                    </a:p>
                  </a:txBody>
                  <a:tcPr anchor="ctr"/>
                </a:tc>
                <a:tc>
                  <a:txBody>
                    <a:bodyPr/>
                    <a:lstStyle/>
                    <a:p>
                      <a:pPr algn="l"/>
                      <a:r>
                        <a:rPr sz="900"/>
                        <a:t>28,9</a:t>
                      </a:r>
                      <a:endParaRPr sz="900"/>
                    </a:p>
                  </a:txBody>
                  <a:tcPr anchor="ctr"/>
                </a:tc>
                <a:tc>
                  <a:txBody>
                    <a:bodyPr/>
                    <a:lstStyle/>
                    <a:p>
                      <a:pPr algn="l"/>
                      <a:r>
                        <a:rPr sz="900"/>
                        <a:t>+3,1 Punkte</a:t>
                      </a:r>
                      <a:endParaRPr sz="900"/>
                    </a:p>
                  </a:txBody>
                  <a:tcPr anchor="ctr"/>
                </a:tc>
              </a:tr>
            </a:tbl>
          </a:graphicData>
        </a:graphic>
      </p:graphicFrame>
      <p:sp>
        <p:nvSpPr>
          <p:cNvPr id="5" name="TextBox 4"/>
          <p:cNvSpPr txBox="1"/>
          <p:nvPr/>
        </p:nvSpPr>
        <p:spPr>
          <a:xfrm>
            <a:off x="457200" y="6400800"/>
            <a:ext cx="5486400" cy="457200"/>
          </a:xfrm>
          <a:prstGeom prst="rect">
            <a:avLst/>
          </a:prstGeom>
          <a:noFill/>
        </p:spPr>
        <p:txBody>
          <a:bodyPr wrap="none">
            <a:spAutoFit/>
          </a:bodyPr>
          <a:lstStyle/>
          <a:p>
            <a:pPr algn="l"/>
            <a:r>
              <a:rPr sz="1000">
                <a:solidFill>
                  <a:srgbClr val="666666"/>
                </a:solidFill>
                <a:latin typeface="Segoe UI" panose="020B0502040204020203"/>
              </a:rPr>
              <a:t>Quelle: Eigene Darstellung, Daten basierend auf Jagtap &amp; Salunke (2025, S. 2), zitiert auf S. 3.</a:t>
            </a:r>
            <a:endParaRPr sz="1000">
              <a:solidFill>
                <a:srgbClr val="666666"/>
              </a:solidFill>
              <a:latin typeface="Segoe UI" panose="020B0502040204020203"/>
            </a:endParaRPr>
          </a:p>
        </p:txBody>
      </p:sp>
      <p:sp>
        <p:nvSpPr>
          <p:cNvPr id="6" name="TextBox 5"/>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15</a:t>
            </a:r>
            <a:endParaRPr sz="1000">
              <a:solidFill>
                <a:srgbClr val="666666"/>
              </a:solidFill>
              <a:latin typeface="Segoe UI" panose="020B050204020402020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Agenda: Unser Fahrplan</a:t>
            </a:r>
            <a:endParaRPr sz="2800" b="1">
              <a:solidFill>
                <a:srgbClr val="1F4E79"/>
              </a:solidFill>
              <a:latin typeface="Segoe UI" panose="020B0502040204020203"/>
            </a:endParaRPr>
          </a:p>
        </p:txBody>
      </p:sp>
      <p:sp>
        <p:nvSpPr>
          <p:cNvPr id="3" name="TextBox 2"/>
          <p:cNvSpPr txBox="1"/>
          <p:nvPr/>
        </p:nvSpPr>
        <p:spPr>
          <a:xfrm>
            <a:off x="457200" y="1280160"/>
            <a:ext cx="8229600" cy="4572000"/>
          </a:xfrm>
          <a:prstGeom prst="rect">
            <a:avLst/>
          </a:prstGeom>
          <a:noFill/>
        </p:spPr>
        <p:txBody>
          <a:bodyPr wrap="square" lIns="182880" rIns="182880">
            <a:spAutoFit/>
          </a:bodyPr>
          <a:lstStyle/>
          <a:p>
            <a:pPr algn="l">
              <a:spcAft>
                <a:spcPts val="600"/>
              </a:spcAft>
            </a:pPr>
            <a:r>
              <a:rPr sz="1600" b="1">
                <a:solidFill>
                  <a:srgbClr val="1F4E79"/>
                </a:solidFill>
                <a:latin typeface="Segoe UI" panose="020B0502040204020203"/>
              </a:rPr>
              <a:t>1. </a:t>
            </a:r>
            <a:r>
              <a:rPr sz="1600">
                <a:latin typeface="Segoe UI" panose="020B0502040204020203"/>
              </a:rPr>
              <a:t>Einleitung: Problem &amp; Relevanz</a:t>
            </a:r>
            <a:r>
              <a:rPr sz="1600">
                <a:latin typeface="Segoe UI" panose="020B0502040204020203"/>
              </a:rPr>
              <a:t> (Folie 3)</a:t>
            </a:r>
            <a:endParaRPr sz="1600">
              <a:latin typeface="Segoe UI" panose="020B0502040204020203"/>
            </a:endParaRPr>
          </a:p>
          <a:p>
            <a:pPr algn="l">
              <a:spcAft>
                <a:spcPts val="600"/>
              </a:spcAft>
            </a:pPr>
            <a:r>
              <a:rPr sz="1600" b="1">
                <a:solidFill>
                  <a:srgbClr val="1F4E79"/>
                </a:solidFill>
                <a:latin typeface="Segoe UI" panose="020B0502040204020203"/>
              </a:rPr>
              <a:t>2. </a:t>
            </a:r>
            <a:r>
              <a:rPr sz="1600">
                <a:latin typeface="Segoe UI" panose="020B0502040204020203"/>
              </a:rPr>
              <a:t>Grundlagen: Von RNNs zu Transformern</a:t>
            </a:r>
            <a:r>
              <a:rPr sz="1600">
                <a:latin typeface="Segoe UI" panose="020B0502040204020203"/>
              </a:rPr>
              <a:t> (Folie 5)</a:t>
            </a:r>
            <a:endParaRPr sz="1600">
              <a:latin typeface="Segoe UI" panose="020B0502040204020203"/>
            </a:endParaRPr>
          </a:p>
          <a:p>
            <a:pPr algn="l">
              <a:spcAft>
                <a:spcPts val="600"/>
              </a:spcAft>
            </a:pPr>
            <a:r>
              <a:rPr sz="1600" b="1">
                <a:solidFill>
                  <a:srgbClr val="1F4E79"/>
                </a:solidFill>
                <a:latin typeface="Segoe UI" panose="020B0502040204020203"/>
              </a:rPr>
              <a:t>3. </a:t>
            </a:r>
            <a:r>
              <a:rPr sz="1600">
                <a:latin typeface="Segoe UI" panose="020B0502040204020203"/>
              </a:rPr>
              <a:t>Schlüsselergebnisse der Analyse</a:t>
            </a:r>
            <a:r>
              <a:rPr sz="1600">
                <a:latin typeface="Segoe UI" panose="020B0502040204020203"/>
              </a:rPr>
              <a:t> (Folie 7)</a:t>
            </a:r>
            <a:endParaRPr sz="1600">
              <a:latin typeface="Segoe UI" panose="020B0502040204020203"/>
            </a:endParaRPr>
          </a:p>
          <a:p>
            <a:pPr algn="l">
              <a:spcAft>
                <a:spcPts val="600"/>
              </a:spcAft>
            </a:pPr>
            <a:r>
              <a:rPr sz="1600" b="1">
                <a:solidFill>
                  <a:srgbClr val="1F4E79"/>
                </a:solidFill>
                <a:latin typeface="Segoe UI" panose="020B0502040204020203"/>
              </a:rPr>
              <a:t>4. </a:t>
            </a:r>
            <a:r>
              <a:rPr sz="1600">
                <a:latin typeface="Segoe UI" panose="020B0502040204020203"/>
              </a:rPr>
              <a:t>Diskussion &amp; Einordnung</a:t>
            </a:r>
            <a:r>
              <a:rPr sz="1600">
                <a:latin typeface="Segoe UI" panose="020B0502040204020203"/>
              </a:rPr>
              <a:t> (Folie 10)</a:t>
            </a:r>
            <a:endParaRPr sz="1600">
              <a:latin typeface="Segoe UI" panose="020B0502040204020203"/>
            </a:endParaRPr>
          </a:p>
          <a:p>
            <a:pPr algn="l">
              <a:spcAft>
                <a:spcPts val="600"/>
              </a:spcAft>
            </a:pPr>
            <a:r>
              <a:rPr sz="1600" b="1">
                <a:solidFill>
                  <a:srgbClr val="1F4E79"/>
                </a:solidFill>
                <a:latin typeface="Segoe UI" panose="020B0502040204020203"/>
              </a:rPr>
              <a:t>5. </a:t>
            </a:r>
            <a:r>
              <a:rPr sz="1600">
                <a:latin typeface="Segoe UI" panose="020B0502040204020203"/>
              </a:rPr>
              <a:t>Fazit &amp; Ausblick</a:t>
            </a:r>
            <a:r>
              <a:rPr sz="1600">
                <a:latin typeface="Segoe UI" panose="020B0502040204020203"/>
              </a:rPr>
              <a:t> (Folie 12)</a:t>
            </a:r>
            <a:endParaRPr sz="1600">
              <a:latin typeface="Segoe UI" panose="020B0502040204020203"/>
            </a:endParaRPr>
          </a:p>
        </p:txBody>
      </p:sp>
      <p:sp>
        <p:nvSpPr>
          <p:cNvPr id="4" name="TextBox 3"/>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2</a:t>
            </a:r>
            <a:endParaRPr sz="1000">
              <a:solidFill>
                <a:srgbClr val="666666"/>
              </a:solidFill>
              <a:latin typeface="Segoe UI" panose="020B050204020402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Problem &amp; Relevanz: Die zwei Seiten der KI-Revolution</a:t>
            </a:r>
            <a:endParaRPr sz="2800" b="1">
              <a:solidFill>
                <a:srgbClr val="1F4E79"/>
              </a:solidFill>
              <a:latin typeface="Segoe UI" panose="020B0502040204020203"/>
            </a:endParaRPr>
          </a:p>
        </p:txBody>
      </p:sp>
      <p:pic>
        <p:nvPicPr>
          <p:cNvPr id="3" name="Picture 2" descr="tmpfamgrxyr.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Es fehlt eine </a:t>
            </a:r>
            <a:r>
              <a:rPr sz="1600" b="1">
                <a:solidFill>
                  <a:srgbClr val="333333"/>
                </a:solidFill>
                <a:latin typeface="Segoe UI" panose="020B0502040204020203"/>
              </a:rPr>
              <a:t>strukturierte Analyse</a:t>
            </a:r>
            <a:r>
              <a:rPr sz="1600">
                <a:solidFill>
                  <a:srgbClr val="333333"/>
                </a:solidFill>
                <a:latin typeface="Segoe UI" panose="020B0502040204020203"/>
              </a:rPr>
              <a:t>, die systematisch erklärt, wie Transformer traditionelle Ansätze (RNNs) im Chatbot-Kontext </a:t>
            </a:r>
            <a:r>
              <a:rPr sz="1600" b="1">
                <a:solidFill>
                  <a:srgbClr val="333333"/>
                </a:solidFill>
                <a:latin typeface="Segoe UI" panose="020B0502040204020203"/>
              </a:rPr>
              <a:t>übertreffen</a:t>
            </a:r>
            <a:r>
              <a:rPr sz="1600">
                <a:solidFill>
                  <a:srgbClr val="333333"/>
                </a:solidFill>
                <a:latin typeface="Segoe UI" panose="020B0502040204020203"/>
              </a:rPr>
              <a:t>.</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Es fehlt eine </a:t>
            </a:r>
            <a:r>
              <a:rPr sz="1600" b="1">
                <a:solidFill>
                  <a:srgbClr val="333333"/>
                </a:solidFill>
                <a:latin typeface="Segoe UI" panose="020B0502040204020203"/>
              </a:rPr>
              <a:t>integrierte Betrachtung</a:t>
            </a:r>
            <a:r>
              <a:rPr sz="1600">
                <a:solidFill>
                  <a:srgbClr val="333333"/>
                </a:solidFill>
                <a:latin typeface="Segoe UI" panose="020B0502040204020203"/>
              </a:rPr>
              <a:t> der praktischen </a:t>
            </a:r>
            <a:r>
              <a:rPr sz="1600" b="1">
                <a:solidFill>
                  <a:srgbClr val="333333"/>
                </a:solidFill>
                <a:latin typeface="Segoe UI" panose="020B0502040204020203"/>
              </a:rPr>
              <a:t>Herausforderungen</a:t>
            </a:r>
            <a:r>
              <a:rPr sz="1600">
                <a:solidFill>
                  <a:srgbClr val="333333"/>
                </a:solidFill>
                <a:latin typeface="Segoe UI" panose="020B0502040204020203"/>
              </a:rPr>
              <a:t> (Kosten, Datenqualität, Ethik), die mit der neuen Technologie einhergehen.</a:t>
            </a:r>
            <a:endParaRPr sz="1600">
              <a:solidFill>
                <a:srgbClr val="333333"/>
              </a:solidFill>
              <a:latin typeface="Segoe UI" panose="020B0502040204020203"/>
            </a:endParaRPr>
          </a:p>
        </p:txBody>
      </p:sp>
      <p:sp>
        <p:nvSpPr>
          <p:cNvPr id="5" name="TextBox 4"/>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Chatbots sind allgegenwärtig. Ihre Fähigkeiten wurden durch eine neue Technologie revolutioniert: </a:t>
            </a:r>
            <a:r>
              <a:rPr sz="1600" b="1" i="1">
                <a:solidFill>
                  <a:srgbClr val="333333"/>
                </a:solidFill>
                <a:latin typeface="Segoe UI" panose="020B0502040204020203"/>
              </a:rPr>
              <a:t>Transformer-Modelle</a:t>
            </a:r>
            <a:r>
              <a:rPr sz="1600" i="1">
                <a:solidFill>
                  <a:srgbClr val="333333"/>
                </a:solidFill>
                <a:latin typeface="Segoe UI" panose="020B0502040204020203"/>
              </a:rPr>
              <a:t>. Doch die Diskussion fokussiert sich oft nur auf die Potenziale.</a:t>
            </a:r>
            <a:endParaRPr sz="1600" i="1">
              <a:solidFill>
                <a:srgbClr val="333333"/>
              </a:solidFill>
              <a:latin typeface="Segoe UI" panose="020B0502040204020203"/>
            </a:endParaRPr>
          </a:p>
        </p:txBody>
      </p:sp>
      <p:sp>
        <p:nvSpPr>
          <p:cNvPr id="6" name="Rectangle 5"/>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Meine Arbeit schließt die Lücke zwischen dem technologischen Hype und einer kritischen, ganzheitlichen Analyse für den praktischen Einsatz.</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3</a:t>
            </a:r>
            <a:endParaRPr sz="1000">
              <a:solidFill>
                <a:srgbClr val="666666"/>
              </a:solidFill>
              <a:latin typeface="Segoe UI" panose="020B05020402040202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Forschungsfrage &amp; Ziele der Untersuchung</a:t>
            </a:r>
            <a:endParaRPr sz="2800" b="1">
              <a:solidFill>
                <a:srgbClr val="1F4E79"/>
              </a:solidFill>
              <a:latin typeface="Segoe UI" panose="020B0502040204020203"/>
            </a:endParaRPr>
          </a:p>
        </p:txBody>
      </p:sp>
      <p:sp>
        <p:nvSpPr>
          <p:cNvPr id="3" name="Rectangle 2"/>
          <p:cNvSpPr/>
          <p:nvPr/>
        </p:nvSpPr>
        <p:spPr>
          <a:xfrm>
            <a:off x="457200" y="1280160"/>
            <a:ext cx="8229600" cy="1097280"/>
          </a:xfrm>
          <a:prstGeom prst="rect">
            <a:avLst/>
          </a:prstGeom>
          <a:solidFill>
            <a:srgbClr val="F8F9FA"/>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600" i="1">
                <a:solidFill>
                  <a:srgbClr val="333333"/>
                </a:solidFill>
                <a:latin typeface="Segoe UI" panose="020B0502040204020203"/>
              </a:rPr>
              <a:t>"</a:t>
            </a:r>
            <a:r>
              <a:rPr sz="1600" i="1">
                <a:solidFill>
                  <a:srgbClr val="333333"/>
                </a:solidFill>
                <a:latin typeface="Segoe UI" panose="020B0502040204020203"/>
              </a:rPr>
              <a:t>Inwiefern beeinflussen Transformer-Modelle die Entwicklung und Effektivität von Chatbots?</a:t>
            </a:r>
            <a:r>
              <a:rPr sz="1600" i="1">
                <a:solidFill>
                  <a:srgbClr val="333333"/>
                </a:solidFill>
                <a:latin typeface="Segoe UI" panose="020B0502040204020203"/>
              </a:rPr>
              <a:t>"</a:t>
            </a:r>
            <a:endParaRPr sz="1600" i="1">
              <a:solidFill>
                <a:srgbClr val="333333"/>
              </a:solidFill>
              <a:latin typeface="Segoe UI" panose="020B0502040204020203"/>
            </a:endParaRPr>
          </a:p>
          <a:p>
            <a:pPr algn="r"/>
            <a:r>
              <a:rPr sz="1600" i="0">
                <a:solidFill>
                  <a:srgbClr val="666666"/>
                </a:solidFill>
                <a:latin typeface="Segoe UI" panose="020B0502040204020203"/>
              </a:rPr>
              <a:t>— Zentrales Ziel der Arbeit, S. 1</a:t>
            </a:r>
            <a:endParaRPr sz="1600" i="0">
              <a:solidFill>
                <a:srgbClr val="666666"/>
              </a:solidFill>
              <a:latin typeface="Segoe UI" panose="020B0502040204020203"/>
            </a:endParaRPr>
          </a:p>
        </p:txBody>
      </p:sp>
      <p:sp>
        <p:nvSpPr>
          <p:cNvPr id="4" name="TextBox 3"/>
          <p:cNvSpPr txBox="1"/>
          <p:nvPr/>
        </p:nvSpPr>
        <p:spPr>
          <a:xfrm>
            <a:off x="457200" y="256032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Um diese Frage zu beantworten, verfolgt die Arbeit drei operationale Ziele:</a:t>
            </a:r>
            <a:endParaRPr sz="1600" i="1">
              <a:solidFill>
                <a:srgbClr val="333333"/>
              </a:solidFill>
              <a:latin typeface="Segoe UI" panose="020B0502040204020203"/>
            </a:endParaRPr>
          </a:p>
        </p:txBody>
      </p:sp>
      <p:sp>
        <p:nvSpPr>
          <p:cNvPr id="5" name="TextBox 4"/>
          <p:cNvSpPr txBox="1"/>
          <p:nvPr/>
        </p:nvSpPr>
        <p:spPr>
          <a:xfrm>
            <a:off x="457200" y="3474720"/>
            <a:ext cx="82296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Analyse der </a:t>
            </a:r>
            <a:r>
              <a:rPr sz="1600" b="1">
                <a:solidFill>
                  <a:srgbClr val="333333"/>
                </a:solidFill>
                <a:latin typeface="Segoe UI" panose="020B0502040204020203"/>
              </a:rPr>
              <a:t>Architektur und Funktionsweise</a:t>
            </a:r>
            <a:r>
              <a:rPr sz="1600">
                <a:solidFill>
                  <a:srgbClr val="333333"/>
                </a:solidFill>
                <a:latin typeface="Segoe UI" panose="020B0502040204020203"/>
              </a:rPr>
              <a:t> der Transformer-Technologie.</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Kritischer Vergleich der </a:t>
            </a:r>
            <a:r>
              <a:rPr sz="1600" b="1">
                <a:solidFill>
                  <a:srgbClr val="333333"/>
                </a:solidFill>
                <a:latin typeface="Segoe UI" panose="020B0502040204020203"/>
              </a:rPr>
              <a:t>Vor- und Nachteile</a:t>
            </a:r>
            <a:r>
              <a:rPr sz="1600">
                <a:solidFill>
                  <a:srgbClr val="333333"/>
                </a:solidFill>
                <a:latin typeface="Segoe UI" panose="020B0502040204020203"/>
              </a:rPr>
              <a:t> gegenüber traditionellen NLP-Ansätzen (z.B. RNNs).</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Bewertung der praktischen </a:t>
            </a:r>
            <a:r>
              <a:rPr sz="1600" b="1">
                <a:solidFill>
                  <a:srgbClr val="333333"/>
                </a:solidFill>
                <a:latin typeface="Segoe UI" panose="020B0502040204020203"/>
              </a:rPr>
              <a:t>Herausforderungen</a:t>
            </a:r>
            <a:r>
              <a:rPr sz="1600">
                <a:solidFill>
                  <a:srgbClr val="333333"/>
                </a:solidFill>
                <a:latin typeface="Segoe UI" panose="020B0502040204020203"/>
              </a:rPr>
              <a:t> (Ressourcen, Datenqualität) und zukünftiger Trends.</a:t>
            </a:r>
            <a:endParaRPr sz="1600">
              <a:solidFill>
                <a:srgbClr val="333333"/>
              </a:solidFill>
              <a:latin typeface="Segoe UI" panose="020B0502040204020203"/>
            </a:endParaRPr>
          </a:p>
        </p:txBody>
      </p:sp>
      <p:sp>
        <p:nvSpPr>
          <p:cNvPr id="6" name="Rectangle 5"/>
          <p:cNvSpPr/>
          <p:nvPr/>
        </p:nvSpPr>
        <p:spPr>
          <a:xfrm>
            <a:off x="457200" y="676656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Arbeit liefert eine 360°-Analyse: von der Technik über den Vergleich bis zu den praktischen Konsequenzen.</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4</a:t>
            </a:r>
            <a:endParaRPr sz="1000">
              <a:solidFill>
                <a:srgbClr val="666666"/>
              </a:solidFill>
              <a:latin typeface="Segoe UI" panose="020B05020402040202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Grundlagen: Die traditionelle NLP-Architektur (RNNs)</a:t>
            </a:r>
            <a:endParaRPr sz="2800" b="1">
              <a:solidFill>
                <a:srgbClr val="1F4E79"/>
              </a:solidFill>
              <a:latin typeface="Segoe UI" panose="020B0502040204020203"/>
            </a:endParaRPr>
          </a:p>
        </p:txBody>
      </p:sp>
      <p:pic>
        <p:nvPicPr>
          <p:cNvPr id="3" name="Picture 2" descr="tmpnbu97rnl.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90805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Sequenzielle Verarbeitung: Modelle lesen Text </a:t>
            </a:r>
            <a:r>
              <a:rPr sz="1600" b="1">
                <a:solidFill>
                  <a:srgbClr val="333333"/>
                </a:solidFill>
                <a:latin typeface="Segoe UI" panose="020B0502040204020203"/>
              </a:rPr>
              <a:t>Wort für Wort</a:t>
            </a:r>
            <a:r>
              <a:rPr sz="1600">
                <a:solidFill>
                  <a:srgbClr val="333333"/>
                </a:solidFill>
                <a:latin typeface="Segoe UI" panose="020B0502040204020203"/>
              </a:rPr>
              <a:t>, was langsam ist und keine Parallelisierung erlaubt (vgl. S. 5).</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Verlust von Langzeit-Kontext: Informationen vom Anfang eines langen Satzes gehen am Ende </a:t>
            </a:r>
            <a:r>
              <a:rPr sz="1600" b="1">
                <a:solidFill>
                  <a:srgbClr val="333333"/>
                </a:solidFill>
                <a:latin typeface="Segoe UI" panose="020B0502040204020203"/>
              </a:rPr>
              <a:t>„verloren“</a:t>
            </a:r>
            <a:r>
              <a:rPr sz="1600">
                <a:solidFill>
                  <a:srgbClr val="333333"/>
                </a:solidFill>
                <a:latin typeface="Segoe UI" panose="020B0502040204020203"/>
              </a:rPr>
              <a:t> – das Modell vergisst den Gesprächsanfang (vgl. S. 6).</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Geringe Effizienz &amp; Skalierbarkeit: Das Training ist </a:t>
            </a:r>
            <a:r>
              <a:rPr sz="1600" b="1">
                <a:solidFill>
                  <a:srgbClr val="333333"/>
                </a:solidFill>
                <a:latin typeface="Segoe UI" panose="020B0502040204020203"/>
              </a:rPr>
              <a:t>zeitintensiv</a:t>
            </a:r>
            <a:r>
              <a:rPr sz="1600">
                <a:solidFill>
                  <a:srgbClr val="333333"/>
                </a:solidFill>
                <a:latin typeface="Segoe UI" panose="020B0502040204020203"/>
              </a:rPr>
              <a:t> und für sehr große Datenmengen nur bedingt geeignet (vgl. S. 5).</a:t>
            </a:r>
            <a:endParaRPr sz="1600">
              <a:solidFill>
                <a:srgbClr val="333333"/>
              </a:solidFill>
              <a:latin typeface="Segoe UI" panose="020B0502040204020203"/>
            </a:endParaRPr>
          </a:p>
        </p:txBody>
      </p:sp>
      <p:sp>
        <p:nvSpPr>
          <p:cNvPr id="5" name="TextBox 4"/>
          <p:cNvSpPr txBox="1"/>
          <p:nvPr/>
        </p:nvSpPr>
        <p:spPr>
          <a:xfrm>
            <a:off x="457200" y="463550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Bevor Transformer die NLP-Welt revolutionierten, basierten Chatbots hauptsächlich auf Rekurrenten Neuronalen Netzen (RNNs) und deren Weiterentwicklung, LSTMs.</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Traditionelle Modelle stoßen bei langen, komplexen Dialogen an ihre Grenzen, da sie den Gesamtkontext nicht erfassen können.</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5</a:t>
            </a:r>
            <a:endParaRPr sz="1000">
              <a:solidFill>
                <a:srgbClr val="666666"/>
              </a:solidFill>
              <a:latin typeface="Segoe UI" panose="020B050204020402020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16510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Die Lösung: Die revolutionäre Transformer-Architektur</a:t>
            </a:r>
            <a:endParaRPr sz="2800" b="1">
              <a:solidFill>
                <a:srgbClr val="1F4E79"/>
              </a:solidFill>
              <a:latin typeface="Segoe UI" panose="020B0502040204020203"/>
            </a:endParaRPr>
          </a:p>
        </p:txBody>
      </p:sp>
      <p:pic>
        <p:nvPicPr>
          <p:cNvPr id="3" name="Picture 2" descr="tmpkr01o2lk.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690880"/>
            <a:ext cx="3886200" cy="310896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Self-Attention-Mechanismus: Das Modell gewichtet die Wichtigkeit </a:t>
            </a:r>
            <a:r>
              <a:rPr sz="1600" b="1">
                <a:solidFill>
                  <a:srgbClr val="333333"/>
                </a:solidFill>
                <a:latin typeface="Segoe UI" panose="020B0502040204020203"/>
              </a:rPr>
              <a:t>aller Wörter</a:t>
            </a:r>
            <a:r>
              <a:rPr sz="1600">
                <a:solidFill>
                  <a:srgbClr val="333333"/>
                </a:solidFill>
                <a:latin typeface="Segoe UI" panose="020B0502040204020203"/>
              </a:rPr>
              <a:t> zueinander und erfasst so auch </a:t>
            </a:r>
            <a:r>
              <a:rPr sz="1600" b="1">
                <a:solidFill>
                  <a:srgbClr val="333333"/>
                </a:solidFill>
                <a:latin typeface="Segoe UI" panose="020B0502040204020203"/>
              </a:rPr>
              <a:t>Langzeit-Abhängigkeiten</a:t>
            </a:r>
            <a:r>
              <a:rPr sz="1600">
                <a:solidFill>
                  <a:srgbClr val="333333"/>
                </a:solidFill>
                <a:latin typeface="Segoe UI" panose="020B0502040204020203"/>
              </a:rPr>
              <a:t> in einem Dialog (vgl. S. 4).</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Parallele Verarbeitung: Alle Wörter werden </a:t>
            </a:r>
            <a:r>
              <a:rPr sz="1600" b="1">
                <a:solidFill>
                  <a:srgbClr val="333333"/>
                </a:solidFill>
                <a:latin typeface="Segoe UI" panose="020B0502040204020203"/>
              </a:rPr>
              <a:t>gleichzeitig</a:t>
            </a:r>
            <a:r>
              <a:rPr sz="1600">
                <a:solidFill>
                  <a:srgbClr val="333333"/>
                </a:solidFill>
                <a:latin typeface="Segoe UI" panose="020B0502040204020203"/>
              </a:rPr>
              <a:t> statt nacheinander verarbeitet. Das ermöglicht enorme </a:t>
            </a:r>
            <a:r>
              <a:rPr sz="1600" b="1">
                <a:solidFill>
                  <a:srgbClr val="333333"/>
                </a:solidFill>
                <a:latin typeface="Segoe UI" panose="020B0502040204020203"/>
              </a:rPr>
              <a:t>Effizienz</a:t>
            </a:r>
            <a:r>
              <a:rPr sz="1600">
                <a:solidFill>
                  <a:srgbClr val="333333"/>
                </a:solidFill>
                <a:latin typeface="Segoe UI" panose="020B0502040204020203"/>
              </a:rPr>
              <a:t> und kürzere Trainingszeiten (vgl. S. 5).</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Überlegenes Kontextverständnis: Durch „Multi-Head Attention“ kann das Modell einen Satz aus </a:t>
            </a:r>
            <a:r>
              <a:rPr sz="1600" b="1">
                <a:solidFill>
                  <a:srgbClr val="333333"/>
                </a:solidFill>
                <a:latin typeface="Segoe UI" panose="020B0502040204020203"/>
              </a:rPr>
              <a:t>verschiedenen Perspektiven</a:t>
            </a:r>
            <a:r>
              <a:rPr sz="1600">
                <a:solidFill>
                  <a:srgbClr val="333333"/>
                </a:solidFill>
                <a:latin typeface="Segoe UI" panose="020B0502040204020203"/>
              </a:rPr>
              <a:t> betrachten und so Mehrdeutigkeiten besser auflösen (vgl. S. 7).</a:t>
            </a:r>
            <a:endParaRPr sz="1600">
              <a:solidFill>
                <a:srgbClr val="333333"/>
              </a:solidFill>
              <a:latin typeface="Segoe UI" panose="020B0502040204020203"/>
            </a:endParaRPr>
          </a:p>
        </p:txBody>
      </p:sp>
      <p:sp>
        <p:nvSpPr>
          <p:cNvPr id="5" name="TextBox 4"/>
          <p:cNvSpPr txBox="1"/>
          <p:nvPr/>
        </p:nvSpPr>
        <p:spPr>
          <a:xfrm>
            <a:off x="457200" y="4135755"/>
            <a:ext cx="4491990" cy="1167765"/>
          </a:xfrm>
          <a:prstGeom prst="rect">
            <a:avLst/>
          </a:prstGeom>
          <a:noFill/>
        </p:spPr>
        <p:txBody>
          <a:bodyPr wrap="square" tIns="91440" bIns="91440">
            <a:spAutoFit/>
          </a:bodyPr>
          <a:lstStyle/>
          <a:p>
            <a:pPr algn="l"/>
            <a:r>
              <a:rPr sz="1600" i="1">
                <a:solidFill>
                  <a:srgbClr val="333333"/>
                </a:solidFill>
                <a:latin typeface="Segoe UI" panose="020B0502040204020203"/>
              </a:rPr>
              <a:t>Als Antwort auf die Schwächen von RNNs wurde 2017 die Transformer-Architektur entwickelt. Sie basiert auf zwei Kerninnovationen, die das Verstehen von Sprache grundlegend verändern.</a:t>
            </a:r>
            <a:endParaRPr sz="1600" i="1">
              <a:solidFill>
                <a:srgbClr val="333333"/>
              </a:solidFill>
              <a:latin typeface="Segoe UI" panose="020B0502040204020203"/>
            </a:endParaRPr>
          </a:p>
        </p:txBody>
      </p:sp>
      <p:sp>
        <p:nvSpPr>
          <p:cNvPr id="6" name="Rectangle 5"/>
          <p:cNvSpPr/>
          <p:nvPr/>
        </p:nvSpPr>
        <p:spPr>
          <a:xfrm>
            <a:off x="457200" y="548640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Transformer lösen die Kernprobleme ihrer Vorgänger, indem sie den Kontext nicht sequenziell, sondern ganzheitlich und parallel verarbeiten.</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6</a:t>
            </a:r>
            <a:endParaRPr sz="1000">
              <a:solidFill>
                <a:srgbClr val="666666"/>
              </a:solidFill>
              <a:latin typeface="Segoe UI" panose="020B05020402040202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Schlüsselergebnis 1: Technologische Überlegenheit</a:t>
            </a:r>
            <a:endParaRPr sz="2800" b="1">
              <a:solidFill>
                <a:srgbClr val="1F4E79"/>
              </a:solidFill>
              <a:latin typeface="Segoe UI" panose="020B0502040204020203"/>
            </a:endParaRPr>
          </a:p>
        </p:txBody>
      </p:sp>
      <p:sp>
        <p:nvSpPr>
          <p:cNvPr id="3" name="TextBox 2"/>
          <p:cNvSpPr txBox="1"/>
          <p:nvPr/>
        </p:nvSpPr>
        <p:spPr>
          <a:xfrm>
            <a:off x="457200" y="128016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Literaturanalyse belegt konsistent: Transformer-Modelle sind ihren Vorgängern in Leistung und Kontextverständnis signifikant überlegen.</a:t>
            </a:r>
            <a:endParaRPr sz="1600" i="1">
              <a:solidFill>
                <a:srgbClr val="333333"/>
              </a:solidFill>
              <a:latin typeface="Segoe UI" panose="020B0502040204020203"/>
            </a:endParaRPr>
          </a:p>
        </p:txBody>
      </p:sp>
      <p:graphicFrame>
        <p:nvGraphicFramePr>
          <p:cNvPr id="4" name="Chart 3"/>
          <p:cNvGraphicFramePr>
            <a:graphicFrameLocks noGrp="1"/>
          </p:cNvGraphicFramePr>
          <p:nvPr/>
        </p:nvGraphicFramePr>
        <p:xfrm>
          <a:off x="2409825" y="2011680"/>
          <a:ext cx="4124960" cy="2983230"/>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457200" y="5024120"/>
            <a:ext cx="8229600" cy="91440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Besseres </a:t>
            </a:r>
            <a:r>
              <a:rPr sz="1600" b="1">
                <a:solidFill>
                  <a:srgbClr val="333333"/>
                </a:solidFill>
                <a:latin typeface="Segoe UI" panose="020B0502040204020203"/>
              </a:rPr>
              <a:t>Kontextverständnis</a:t>
            </a:r>
            <a:r>
              <a:rPr sz="1600">
                <a:solidFill>
                  <a:srgbClr val="333333"/>
                </a:solidFill>
                <a:latin typeface="Segoe UI" panose="020B0502040204020203"/>
              </a:rPr>
              <a:t> führt zu natürlicheren Antworten und </a:t>
            </a:r>
            <a:r>
              <a:rPr sz="1600" b="1">
                <a:solidFill>
                  <a:srgbClr val="333333"/>
                </a:solidFill>
                <a:latin typeface="Segoe UI" panose="020B0502040204020203"/>
              </a:rPr>
              <a:t>+6,2 % Nutzerzufriedenheit</a:t>
            </a:r>
            <a:r>
              <a:rPr sz="1600">
                <a:solidFill>
                  <a:srgbClr val="333333"/>
                </a:solidFill>
                <a:latin typeface="Segoe UI" panose="020B0502040204020203"/>
              </a:rPr>
              <a:t> (vgl. Caelen &amp; Blete, 2024, S. 5).</a:t>
            </a:r>
            <a:endParaRPr sz="1600">
              <a:solidFill>
                <a:srgbClr val="333333"/>
              </a:solidFill>
              <a:latin typeface="Segoe UI" panose="020B0502040204020203"/>
            </a:endParaRPr>
          </a:p>
        </p:txBody>
      </p:sp>
      <p:sp>
        <p:nvSpPr>
          <p:cNvPr id="6" name="Rectangle 5"/>
          <p:cNvSpPr/>
          <p:nvPr/>
        </p:nvSpPr>
        <p:spPr>
          <a:xfrm>
            <a:off x="457200" y="5729605"/>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Der Leistungssprung ist keine bloße Optimierung, sondern ein Paradigmenwechsel, begründet in der Architektur.</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7</a:t>
            </a:r>
            <a:endParaRPr sz="1000">
              <a:solidFill>
                <a:srgbClr val="666666"/>
              </a:solidFill>
              <a:latin typeface="Segoe UI" panose="020B0502040204020203"/>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Schlüsselergebnis 2: Der Preis der Leistung</a:t>
            </a:r>
            <a:endParaRPr sz="2800" b="1">
              <a:solidFill>
                <a:srgbClr val="1F4E79"/>
              </a:solidFill>
              <a:latin typeface="Segoe UI" panose="020B0502040204020203"/>
            </a:endParaRPr>
          </a:p>
        </p:txBody>
      </p:sp>
      <p:pic>
        <p:nvPicPr>
          <p:cNvPr id="3" name="Picture 2" descr="tmpw7z4dpz4.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128016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Hohe </a:t>
            </a:r>
            <a:r>
              <a:rPr sz="1600" b="1">
                <a:solidFill>
                  <a:srgbClr val="333333"/>
                </a:solidFill>
                <a:latin typeface="Segoe UI" panose="020B0502040204020203"/>
              </a:rPr>
              <a:t>Eintrittsbarrieren für KMU</a:t>
            </a:r>
            <a:r>
              <a:rPr sz="1600">
                <a:solidFill>
                  <a:srgbClr val="333333"/>
                </a:solidFill>
                <a:latin typeface="Segoe UI" panose="020B0502040204020203"/>
              </a:rPr>
              <a:t> durch teure Spezialhardware und monatliche Nutzungskosten von 600 bis 2.000 € (vgl. Dauser &amp; Utomo, 2025, S. 17).</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Steigender </a:t>
            </a:r>
            <a:r>
              <a:rPr sz="1600" b="1">
                <a:solidFill>
                  <a:srgbClr val="333333"/>
                </a:solidFill>
                <a:latin typeface="Segoe UI" panose="020B0502040204020203"/>
              </a:rPr>
              <a:t>ökologischer Fußabdruck</a:t>
            </a:r>
            <a:r>
              <a:rPr sz="1600">
                <a:solidFill>
                  <a:srgbClr val="333333"/>
                </a:solidFill>
                <a:latin typeface="Segoe UI" panose="020B0502040204020203"/>
              </a:rPr>
              <a:t> durch den massiven Energieverbrauch der Rechenzentren (vgl. Ecker &amp; Dotzauer, 2023, S. 2).</a:t>
            </a:r>
            <a:endParaRPr sz="1600">
              <a:solidFill>
                <a:srgbClr val="333333"/>
              </a:solidFill>
              <a:latin typeface="Segoe UI" panose="020B0502040204020203"/>
            </a:endParaRPr>
          </a:p>
        </p:txBody>
      </p:sp>
      <p:sp>
        <p:nvSpPr>
          <p:cNvPr id="5" name="TextBox 4"/>
          <p:cNvSpPr txBox="1"/>
          <p:nvPr/>
        </p:nvSpPr>
        <p:spPr>
          <a:xfrm>
            <a:off x="457200" y="434304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Die beeindruckende Leistung der Transformer hat eine Kehrseite: einen extremen Bedarf an Ressourcen, der zur zentralen Herausforderung für die Praxis wird.</a:t>
            </a:r>
            <a:endParaRPr sz="1600" i="1">
              <a:solidFill>
                <a:srgbClr val="333333"/>
              </a:solidFill>
              <a:latin typeface="Segoe UI" panose="020B0502040204020203"/>
            </a:endParaRPr>
          </a:p>
        </p:txBody>
      </p:sp>
      <p:sp>
        <p:nvSpPr>
          <p:cNvPr id="6" name="Rectangle 5"/>
          <p:cNvSpPr/>
          <p:nvPr/>
        </p:nvSpPr>
        <p:spPr>
          <a:xfrm>
            <a:off x="457200" y="5257440"/>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hohen Kosten und der Energiebedarf sind eine zentrale Hürde und fördern eine Marktdominanz weniger großer Technologieanbieter.</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8</a:t>
            </a:r>
            <a:endParaRPr sz="1000">
              <a:solidFill>
                <a:srgbClr val="666666"/>
              </a:solidFill>
              <a:latin typeface="Segoe UI" panose="020B050204020402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57200" y="274320"/>
            <a:ext cx="8229600" cy="914400"/>
          </a:xfrm>
          <a:prstGeom prst="rect">
            <a:avLst/>
          </a:prstGeom>
          <a:noFill/>
        </p:spPr>
        <p:txBody>
          <a:bodyPr wrap="square" tIns="91440" bIns="91440">
            <a:spAutoFit/>
          </a:bodyPr>
          <a:lstStyle/>
          <a:p>
            <a:pPr algn="l"/>
            <a:r>
              <a:rPr sz="2800" b="1">
                <a:solidFill>
                  <a:srgbClr val="1F4E79"/>
                </a:solidFill>
                <a:latin typeface="Segoe UI" panose="020B0502040204020203"/>
              </a:rPr>
              <a:t>Schlüsselergebnis 3: Die Achillesferse der Daten</a:t>
            </a:r>
            <a:endParaRPr sz="2800" b="1">
              <a:solidFill>
                <a:srgbClr val="1F4E79"/>
              </a:solidFill>
              <a:latin typeface="Segoe UI" panose="020B0502040204020203"/>
            </a:endParaRPr>
          </a:p>
        </p:txBody>
      </p:sp>
      <p:pic>
        <p:nvPicPr>
          <p:cNvPr id="3" name="Picture 2" descr="tmppjh9a_ff.png"/>
          <p:cNvPicPr>
            <a:picLocks noChangeAspect="1"/>
          </p:cNvPicPr>
          <p:nvPr/>
        </p:nvPicPr>
        <p:blipFill>
          <a:blip r:embed="rId1"/>
          <a:stretch>
            <a:fillRect/>
          </a:stretch>
        </p:blipFill>
        <p:spPr>
          <a:xfrm>
            <a:off x="457200" y="1280160"/>
            <a:ext cx="4320000" cy="2880000"/>
          </a:xfrm>
          <a:prstGeom prst="rect">
            <a:avLst/>
          </a:prstGeom>
        </p:spPr>
      </p:pic>
      <p:sp>
        <p:nvSpPr>
          <p:cNvPr id="4" name="TextBox 3"/>
          <p:cNvSpPr txBox="1"/>
          <p:nvPr/>
        </p:nvSpPr>
        <p:spPr>
          <a:xfrm>
            <a:off x="4800600" y="944880"/>
            <a:ext cx="3886200" cy="2011680"/>
          </a:xfrm>
          <a:prstGeom prst="rect">
            <a:avLst/>
          </a:prstGeom>
          <a:noFill/>
        </p:spPr>
        <p:txBody>
          <a:bodyPr wrap="square" lIns="182880" tIns="91440">
            <a:spAutoFit/>
          </a:bodyPr>
          <a:lstStyle/>
          <a:p>
            <a:pPr algn="l"/>
            <a:r>
              <a:rPr sz="1600">
                <a:solidFill>
                  <a:srgbClr val="333333"/>
                </a:solidFill>
                <a:latin typeface="Segoe UI" panose="020B0502040204020203"/>
              </a:rPr>
              <a:t>• </a:t>
            </a:r>
            <a:r>
              <a:rPr sz="1600">
                <a:solidFill>
                  <a:srgbClr val="333333"/>
                </a:solidFill>
                <a:latin typeface="Segoe UI" panose="020B0502040204020203"/>
              </a:rPr>
              <a:t>Anfälligkeit für </a:t>
            </a:r>
            <a:r>
              <a:rPr sz="1600" b="1">
                <a:solidFill>
                  <a:srgbClr val="333333"/>
                </a:solidFill>
                <a:latin typeface="Segoe UI" panose="020B0502040204020203"/>
              </a:rPr>
              <a:t>‘Halluzinationen’</a:t>
            </a:r>
            <a:r>
              <a:rPr sz="1600">
                <a:solidFill>
                  <a:srgbClr val="333333"/>
                </a:solidFill>
                <a:latin typeface="Segoe UI" panose="020B0502040204020203"/>
              </a:rPr>
              <a:t>: Die Modelle erfinden </a:t>
            </a:r>
            <a:r>
              <a:rPr sz="1600" b="1">
                <a:solidFill>
                  <a:srgbClr val="333333"/>
                </a:solidFill>
                <a:latin typeface="Segoe UI" panose="020B0502040204020203"/>
              </a:rPr>
              <a:t>faktisch unzutreffende</a:t>
            </a:r>
            <a:r>
              <a:rPr sz="1600">
                <a:solidFill>
                  <a:srgbClr val="333333"/>
                </a:solidFill>
                <a:latin typeface="Segoe UI" panose="020B0502040204020203"/>
              </a:rPr>
              <a:t>, aber plausibel klingende Antworten, was ihre Zuverlässigkeit in kritischen Bereichen einschränkt (vgl. Seeser-Reich, 2025, S. 3).</a:t>
            </a:r>
            <a:endParaRPr sz="1600">
              <a:solidFill>
                <a:srgbClr val="333333"/>
              </a:solidFill>
              <a:latin typeface="Segoe UI" panose="020B0502040204020203"/>
            </a:endParaRPr>
          </a:p>
          <a:p>
            <a:endParaRPr sz="1600"/>
          </a:p>
          <a:p>
            <a:pPr algn="l"/>
            <a:r>
              <a:rPr sz="1600">
                <a:solidFill>
                  <a:srgbClr val="333333"/>
                </a:solidFill>
                <a:latin typeface="Segoe UI" panose="020B0502040204020203"/>
              </a:rPr>
              <a:t>• </a:t>
            </a:r>
            <a:r>
              <a:rPr sz="1600">
                <a:solidFill>
                  <a:srgbClr val="333333"/>
                </a:solidFill>
                <a:latin typeface="Segoe UI" panose="020B0502040204020203"/>
              </a:rPr>
              <a:t>Reproduktion von </a:t>
            </a:r>
            <a:r>
              <a:rPr sz="1600" b="1">
                <a:solidFill>
                  <a:srgbClr val="333333"/>
                </a:solidFill>
                <a:latin typeface="Segoe UI" panose="020B0502040204020203"/>
              </a:rPr>
              <a:t>Verzerrungen (Bias)</a:t>
            </a:r>
            <a:r>
              <a:rPr sz="1600">
                <a:solidFill>
                  <a:srgbClr val="333333"/>
                </a:solidFill>
                <a:latin typeface="Segoe UI" panose="020B0502040204020203"/>
              </a:rPr>
              <a:t>: Unausgewogene Daten führen dazu, dass Modelle gesellschaftliche </a:t>
            </a:r>
            <a:r>
              <a:rPr sz="1600" b="1">
                <a:solidFill>
                  <a:srgbClr val="333333"/>
                </a:solidFill>
                <a:latin typeface="Segoe UI" panose="020B0502040204020203"/>
              </a:rPr>
              <a:t>Stereotype und Diskriminierung</a:t>
            </a:r>
            <a:r>
              <a:rPr sz="1600">
                <a:solidFill>
                  <a:srgbClr val="333333"/>
                </a:solidFill>
                <a:latin typeface="Segoe UI" panose="020B0502040204020203"/>
              </a:rPr>
              <a:t> erlernen und verstärken (vgl. Cardoso et al., 2024, S. 3).</a:t>
            </a:r>
            <a:endParaRPr sz="1600">
              <a:solidFill>
                <a:srgbClr val="333333"/>
              </a:solidFill>
              <a:latin typeface="Segoe UI" panose="020B0502040204020203"/>
            </a:endParaRPr>
          </a:p>
        </p:txBody>
      </p:sp>
      <p:sp>
        <p:nvSpPr>
          <p:cNvPr id="5" name="TextBox 4"/>
          <p:cNvSpPr txBox="1"/>
          <p:nvPr/>
        </p:nvSpPr>
        <p:spPr>
          <a:xfrm>
            <a:off x="457200" y="4525920"/>
            <a:ext cx="8229600" cy="731520"/>
          </a:xfrm>
          <a:prstGeom prst="rect">
            <a:avLst/>
          </a:prstGeom>
          <a:noFill/>
        </p:spPr>
        <p:txBody>
          <a:bodyPr wrap="square" tIns="91440" bIns="91440">
            <a:spAutoFit/>
          </a:bodyPr>
          <a:lstStyle/>
          <a:p>
            <a:pPr algn="l"/>
            <a:r>
              <a:rPr sz="1600" i="1">
                <a:solidFill>
                  <a:srgbClr val="333333"/>
                </a:solidFill>
                <a:latin typeface="Segoe UI" panose="020B0502040204020203"/>
              </a:rPr>
              <a:t>Selbst mit perfekter Technik und unbegrenzten Ressourcen bleibt die größte Variable die Qualität der Trainingsdaten. Die Literatur zeigt: Müll rein, Müll raus.</a:t>
            </a:r>
            <a:endParaRPr sz="1600" i="1">
              <a:solidFill>
                <a:srgbClr val="333333"/>
              </a:solidFill>
              <a:latin typeface="Segoe UI" panose="020B0502040204020203"/>
            </a:endParaRPr>
          </a:p>
        </p:txBody>
      </p:sp>
      <p:sp>
        <p:nvSpPr>
          <p:cNvPr id="6" name="Rectangle 5"/>
          <p:cNvSpPr/>
          <p:nvPr/>
        </p:nvSpPr>
        <p:spPr>
          <a:xfrm>
            <a:off x="457200" y="5463815"/>
            <a:ext cx="8229600" cy="73152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wrap="square" lIns="182880" tIns="91440" rIns="182880" bIns="91440" rtlCol="0" anchor="ctr"/>
          <a:lstStyle/>
          <a:p>
            <a:pPr algn="l"/>
            <a:r>
              <a:rPr sz="1400" b="1">
                <a:solidFill>
                  <a:srgbClr val="FFFFFF"/>
                </a:solidFill>
                <a:latin typeface="Segoe UI" panose="020B0502040204020203"/>
              </a:rPr>
              <a:t>💡 </a:t>
            </a:r>
            <a:r>
              <a:rPr sz="1400" b="1">
                <a:solidFill>
                  <a:srgbClr val="FFFFFF"/>
                </a:solidFill>
                <a:latin typeface="Segoe UI" panose="020B0502040204020203"/>
              </a:rPr>
              <a:t>Die Qualität und Ethik der Trainingsdaten sind das größte ungelöste Problem und begrenzen die Zuverlässigkeit in kritischen Anwendungsbereichen.</a:t>
            </a:r>
            <a:endParaRPr sz="1400" b="1">
              <a:solidFill>
                <a:srgbClr val="FFFFFF"/>
              </a:solidFill>
              <a:latin typeface="Segoe UI" panose="020B0502040204020203"/>
            </a:endParaRPr>
          </a:p>
        </p:txBody>
      </p:sp>
      <p:sp>
        <p:nvSpPr>
          <p:cNvPr id="7" name="TextBox 6"/>
          <p:cNvSpPr txBox="1"/>
          <p:nvPr/>
        </p:nvSpPr>
        <p:spPr>
          <a:xfrm>
            <a:off x="7772400" y="6400800"/>
            <a:ext cx="914400" cy="457200"/>
          </a:xfrm>
          <a:prstGeom prst="rect">
            <a:avLst/>
          </a:prstGeom>
          <a:noFill/>
        </p:spPr>
        <p:txBody>
          <a:bodyPr wrap="none">
            <a:spAutoFit/>
          </a:bodyPr>
          <a:lstStyle/>
          <a:p>
            <a:pPr algn="r"/>
            <a:r>
              <a:rPr sz="1000">
                <a:solidFill>
                  <a:srgbClr val="666666"/>
                </a:solidFill>
                <a:latin typeface="Segoe UI" panose="020B0502040204020203"/>
              </a:rPr>
              <a:t>9</a:t>
            </a:r>
            <a:endParaRPr sz="1000">
              <a:solidFill>
                <a:srgbClr val="666666"/>
              </a:solidFill>
              <a:latin typeface="Segoe UI" panose="020B0502040204020203"/>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8763</Words>
  <Application>WPS Presentation</Application>
  <PresentationFormat>On-screen Show (4:3)</PresentationFormat>
  <Paragraphs>213</Paragraphs>
  <Slides>15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15</vt:i4>
      </vt:variant>
    </vt:vector>
  </HeadingPairs>
  <TitlesOfParts>
    <vt:vector size="24" baseType="lpstr">
      <vt:lpstr>Arial</vt:lpstr>
      <vt:lpstr>SimSun</vt:lpstr>
      <vt:lpstr>Wingdings</vt:lpstr>
      <vt:lpstr>Arial</vt:lpstr>
      <vt:lpstr>Segoe UI</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Jana Haas</cp:lastModifiedBy>
  <cp:revision>2</cp:revision>
  <dcterms:created xsi:type="dcterms:W3CDTF">2013-01-27T09:14:00Z</dcterms:created>
  <dcterms:modified xsi:type="dcterms:W3CDTF">2025-10-01T15:23:07Z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D89D51F230C641EF97B34B2AD0D81767_12</vt:lpwstr>
  </property>
  <property fmtid="{D5CDD505-2E9C-101B-9397-08002B2CF9AE}" pid="3" name="KSOProductBuildVer">
    <vt:lpwstr>1031-12.2.0.22549</vt:lpwstr>
  </property>
</Properties>
</file>