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Guten Tag, sehr geehrte Damen und Herren, sehr geehrte/r Professor/in [Nachname des Betreuers]. Mein Name ist [Ihr Name] und ich präsentiere Ihnen heute die Ergebnisse meiner Masterarbeit mit dem Titel 'Einfluss Digitaler Lernplattformen auf die Berufliche Weiterbildung'. In den nächsten Minuten werde ich Ihnen die zentralen Erkenntnisse meiner Literaturanalyse zu den Chancen und Herausforderungen dieser Technologien für die Erwachsenenbildung vorstellen. Ich freue mich auf eine anregende Diskussion im Anschluss.</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Nachdem wir die zentralen Potenziale und Herausforderungen gesehen haben, möchte ich diese nun in der Diskussion gegenüberstellen. Denn die Literatur zeigt hier ein klares Spannungsfeld zwischen dem, was technologisch versprochen wird, und dem, was in der Praxis tatsächlich ankommt. Einerseits versprechen Plattformen eine fast unbegrenzte Reichweite. Die Realität sind aber oft enorme Abbruchquoten, wie das Beispiel eines Stanford-Kurses zeigt, bei dem von 160.000 Eingeschriebenen nur 20.000 den Kurs beendeten. Zweitens wird Flexibilität als Weg zu mehr Teilhabe gepriesen. Die Studien zeigen aber, dass gerade benachteiligte Gruppen – also Menschen mit geringem Einkommen oder niedrigerem Bildungsgrad – am häufigsten abbrechen. Die Flexibilität wird für sie zur Überforderung. Und drittens: Die implizite Annahme, dass digitales Lernen per se effektiver ist, lässt sich nicht halten. Vergleichsstudien finden keine klare Überlegenheit. Die zentrale Erkenntnis aus dieser Diskussion ist also: Die Technologie ist nur ein Werkzeug. Ob sie erfolgreich ist, entscheidet sich daran, wie gut sie didaktisch gestaltet und wie intensiv die Lernenden betreut werden.</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Zu jeder guten wissenschaftlichen Arbeit gehört auch eine kritische Selbstreflexion. Daher möchte ich Ihnen transparent die Grenzen meiner Arbeit aufzeigen. Erstens habe ich mich methodisch auf eine reine Literaturanalyse beschränkt. Das ermöglicht einen breiten Überblick, aber es wurden keine neuen eigenen Daten erhoben. Zweitens sind die Ergebnisse, wie in der Analyse gezeigt, spezifisch für die berufliche Erwachsenenbildung. Man kann sie also nicht eins zu eins auf den Schulkontext oder die duale Ausbildung übertragen, da dort andere Rahmenbedingungen gelten. Und drittens handelt es sich bei einer Literaturarbeit naturgemäß um eine Momentaufnahme des Forschungsstandes. Gerade im digitalen Bereich können Entwicklungen sehr schnell voranschreiten. Das Bewusstsein für diese Grenzen schwächt die Arbeit nicht, sondern stärkt ihre wissenschaftliche Einordnung und zeigt gleichzeitig auf, wo zukünftige Forschung ansetzen kann.</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Meine Damen und Herren, was können wir aus dieser Analyse nun mitnehmen? Die zentrale Schlussfolgerung meiner Arbeit ist, dass der Erfolg digitaler Weiterbildung kein rein technisches Phänomen ist. Wie das Schaubild der drei Zahnräder symbolisiert, ist es ein komplexes Zusammenspiel: Erst wenn eine durchdachte Didaktik, die Kompetenz der Beteiligten und stabile Rahmenbedingungen ineinandergreifen, kann erfolgreiche Weiterbildung entstehen. Daraus leitet sich eine klare praktische Handlungsempfehlung ab: Wir müssen massiv in die Qualifizierung der Lehrenden investieren. Sie sind die entscheidenden Gestalter dieser neuen Lernwelten. Der Beitrag meiner Arbeit ist es, dieses komplexe Feld auf Basis der Literatur systematisch aufbereitet zu haben. Doch wo führt uns diese Erkenntnis hin? Werfen wir einen Blick in die Zukunft.</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Meine Arbeit hat den aktuellen Forschungsstand systematisch aufgearbeitet. Daraus ergeben sich, wie Sie hier sehen, zwei zentrale Richtungen für die zukünftige Forschung. Erstens müssen wir von der Beschreibung zur Messung kommen: Wir brauchen empirische Studien, die uns zeigen, welche didaktischen Konzepte unter welchen Bedingungen wirklich zu Lernerfolg führen. Zweitens, und das ist die gesamtgesellschaftliche Perspektive: Wir müssen langfristig beobachten, ob digitale Bildung ihr Versprechen von mehr Teilhabe einlöst oder ob sie soziale Ungleichheiten unbeabsichtigt verstärkt. Diese Fragen bilden quasi die Forschungsagenda für die kommenden Jahre in diesem wichtigen Feld. Damit komme ich zum Ende meines Vortrags.</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Hiermit bin ich am Ende meines Vortrags angelangt. Ich danke Ihnen vielmals für Ihre Aufmerksamkeit und danke auch nochmals meinem Betreuer, [Name des Betreuers], für die hervorragende Unterstützung. Nun freue ich mich auf Ihre Fragen, Anmerkungen und eine spannende Diskussion. - (Für mich selbst: Ruhig bleiben, die Frage genau anhören, kurz nachdenken und bei Bedarf auf die Backup-Folien verweisen).</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Sollte eine Frage zum theoretischen Hintergrund der Lehrenden-Kompetenzen kommen, können Sie diese Folie aufrufen. Sie zeigt das von mir verwendete Modell von Pachner, das die Kompetenzen in fünf Bereiche aufteilt. Die wichtigsten für meine Arbeit waren die 'Mediendidaktische' und die 'Fachbezogene' Kompetenz, da hier die größten Defizite in der Literatur beschrieben werden. Dieses Modell war entscheidend, um die Herausforderung der 'Kompetenzlücke' nicht nur zu benennen, sondern auch systematisch zu strukturieren. Es untermauert, warum die reine Bereitstellung von Technik nicht ausreicht und die Qualifizierung der Lehrenden so zentral ist.</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Diese Folie ist Ihr Spickzettel für die Fragerunde. Wenn jemand nach konkreten Zahlen fragt, um Ihre Thesen zu belegen, können Sie hierauf verweisen. Zeigen Sie die Tabelle und wählen Sie die passende Zahl aus. Beispiel: Bei einer Frage zur Relevanz der Lehrenden-Qualifizierung können Sie auf die '~50 %'-Zahl von Steinhöfel/Rosenberg verweisen und erläutern, dass dies die Dringlichkeit der Professionalisierung eindrucksvoll belegt. Die Zahlen bekräftigen Ihre Argumente und zeigen, dass Ihre Aussagen auf soliden Daten aus der Literatur basieren.</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Sollte die Frage kommen, welchen konkreten Beitrag Ihre Arbeit leistet oder wo genau weiterer Forschungsbedarf besteht, können Sie diese Folie aufrufen. Gehen Sie die Punkte nacheinander durch und erläutern Sie: Bei Punkt 1 betonen Sie den nötigen Schritt von der reinen Beschreibung der Potenziale hin zur Messung der Wirksamkeit. Bei Punkt 2 heben Sie die wichtige gesellschaftliche Dimension hervor – die Frage nach der Bildungsgerechtigkeit. Bei Punkt 3 machen Sie deutlich, dass es um die praktische Umsetzung für die Gruppen geht, die bisher am häufigsten ausgeschlossen werden. Damit zeigen Sie, dass Ihre Arbeit eine fundierte Grundlage für relevante zukünftige Forschungsprojekte liefert.</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Hier sehen Sie die Gliederung meiner heutigen Präsentation. Sie dient uns als roter Faden. Ich beginne mit der Problemstellung und der wissenschaftlichen Relevanz des Themas. Anschließend erläutere ich die methodische Vorgehensweise meiner Literaturarbeit und den zugrundeliegenden theoretischen Rahmen. Im Hauptteil präsentiere ich Ihnen die drei zentralen Ergebnisse meiner Synthese. Abschließend folgt die Diskussion dieser Befunde, die Limitationen meiner Arbeit und ein Ausblick auf zukünftige Forschung. So können Sie meiner Argumentation Schritt für Schritt folgen.</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Beginnen wir mit der Ausgangslage. Digitale Lernplattformen sind aus der Weiterbildung nicht mehr wegzudenken. Sie versprechen enorme Vorteile: Flexibilität, individuelle Lernwege und eine fast unbegrenzte Reichweite. Doch wenn wir genauer hinsehen, offenbart sich ein Paradox. Der vielversprechenden Theorie steht eine komplexe Realität gegenüber: Wir sehen hohe Abbruchquoten, eine wachsende digitale Spaltung und oft ist gar nicht klar, ob diese Angebote wirklich effektiver sind. Genau hier setzt meine Arbeit an. Sie geht der Frage nach, unter welchen Bedingungen die Potenziale ausgeschöpft werden können und wie wir Angebote gestalten müssen, damit sie nicht nur existieren, sondern für alle erfolgreich sind. Es geht also weniger um das 'Ob', sondern um das 'Wie'.</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Um meine Untersuchung zu strukturieren, habe ich diese zentrale Forschungsfrage formuliert. Sie ist bewusst offen gehalten, um das komplexe Zusammenspiel von Technologie, Mensch und Organisation zu erfassen. Um diese Frage systematisch zu bearbeiten, habe ich sie in drei konkrete Ziele heruntergebrochen: Erstens wollte ich die in der Literatur beschriebenen Potenziale und Herausforderungen systematisch zusammenführen. Zweitens ging es mir darum, die konkreten Auswirkungen auf die Lernenden und die dafür nötigen Rahmenbedingungen zu analysieren. Und drittens, darauf aufbauend, wollte ich klare Schlussfolgerungen ziehen, wie digitale Weiterbildung in Zukunft besser gestaltet werden kann. Diese drei Ziele bilden die Leitplanken für die gesamte Arbeit und auch für die nun folgenden Kapitel.</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Um die Forschungsfrage zu beantworten, habe ich eine systematische Literaturanalyse durchgeführt. Die Methodik lässt sich in drei Schritten zusammenfassen, wie Sie hier sehen: Zuerst habe ich relevante Literatur recherchiert und ausgewählt. Dabei habe ich mich auf empirische Studien im Kontext der beruflichen Erwachsenenbildung konzentriert. Im zweiten Schritt habe ich diese Quellen analysiert und die zentralen Themen – also Potenziale, Herausforderungen und Auswirkungen – synthetisiert und strukturiert. Darauf aufbauend habe ich im dritten Schritt die Befunde diskutiert, Widersprüche in der Forschung identifiziert und daraus die Forschungslücken sowie die praktischen Implikationen abgeleitet, die ich Ihnen später vorstellen werde. Dieses Vorgehen stellt sicher, dass meine Ergebnisse und Schlussfolgerungen auf einer breiten und validen wissenschaftlichen Basis stehen.</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Um die Potenziale und Herausforderungen umfassend zu analysieren, habe ich meine Arbeit auf zwei theoretische Säulen gestützt, die zwei verschiedene Ebenen betrachten. Auf der institutionellen Ebene nutze ich das Konzept des 'Blended Learning'. Hier geht es darum, wie Bildungseinrichtungen die Vorteile von Präsenzveranstaltungen und Online-Lernen strategisch kombinieren können. Auf der individuellen Ebene ziehe ich das Modell der medienpädagogischen Kompetenzen von Pachner heran. Dieses Modell hilft zu verstehen, welche spezifischen Fähigkeiten Lehrende benötigen, um digitale Medien didaktisch sinnvoll einzusetzen. Nur wenn beide Ebenen – die organisatorische Struktur und die Kompetenz der handelnden Personen – zusammengedacht werden, lässt sich die Forschungsfrage adäquat beantworten. </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Kommen wir nun zum ersten zentralen Ergebnis meiner Literaturanalyse. Quer durch alle untersuchten Studien ist das mit Abstand am häufigsten genannte Potenzial die enorme Flexibilisierung und Individualisierung des Lernens. Wie diese Grafik veranschaulicht, betrifft das drei Kernbereiche: Lernende können selbst entscheiden, wann, wo und wie sie lernen möchten. Das bedeutet konkret, dass sie ihr Lerntempo an ihr Vorwissen anpassen und eigene Lernpfade wählen können. Dies ist, wie die Forschung zeigt, ein entscheidender Faktor, um die Teilhabe an Weiterbildung zu erhöhen – insbesondere für Berufstätige oder Menschen mit familiären Verpflichtungen. Dieses Potenzial ist also der wichtigste Hebel, um Bildung für Erwachsene zugänglicher zu machen. Aber – und das führt uns zum nächsten Punkt – dieses Potenzial entfaltet sich nicht von allein.</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Nachdem wir das große Potenzial gesehen haben, kommen wir nun zur größten Herausforderung, die in der Literatur durchgängig genannt wird: die Kompetenzlücke. Und diese Lücke ist, wie die Grafik zeigt, eine doppelte. Sie betrifft sowohl die Lehrenden als auch die Lernenden. Auf Seiten der Lehrenden geht es nicht nur darum, die Technik bedienen zu können. Entscheidend ist die mediendidaktische Kompetenz – also die Fähigkeit, digitale Lehre wirksam zu gestalten. Eine Studie von Steinhöfel und Rosenberg hat ergeben, dass rund die Hälfte des Lehrpersonals hier bei sich selbst einen hohen Entwicklungsbedarf sieht. Auf der anderen Seite stehen die Lernenden. Geringe digitale Grundkompetenzen, also 'Digital Literacy', führen schnell zu Frustration und überfordern die Fähigkeit zum selbstgesteuerten Lernen. Die Folge sind hohe Abbruchquoten. Das Fazit ist klar: Die beste Technologie nützt wenig, wenn die Menschen nicht befähigt werden, sie sinnvoll zu nutzen. Es ist also primär eine menschliche und erst dann eine technische Herausforderung.</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Das dritte und letzte zentrale Ergebnis beleuchtet die harte, materielle Grundlage, ohne die alles andere nicht funktioniert: die technische und infrastrukturelle Ausstattung. Wie die Grafik der 'digitalen Spaltung' verdeutlicht, ist der Zugang zu Weiterbildung oft eine Frage des Wohnorts und des Geldbeutels. Die Literatur zeigt klar: Ein instabiles Internet oder das Fehlen eines Laptops sind keine Nebensächlichkeiten, sondern K.O.-Kriterien. Sie schließen Menschen systematisch aus und verstärken so soziale Ungleichheiten, anstatt sie abzubauen. Wichtig ist auch, dass diese Barrieren über die reine Hardware hinausgehen. Wenn der technische Support fehlt oder die Plattform ständig abstürzt, gehen Motivation und Vertrauen verloren. Dieses Ergebnis zeigt also, dass die besten didaktischen Konzepte an Grenzen stoßen, wenn die grundlegenden Rahmenbedingungen nicht stimmen. Dies führt uns direkt zur Diskussion der Ergebnisse.</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Einfluss Digitaler Lernplattformen auf die Berufliche Weiterbildung</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Chancen und Herausforderungen für die Erwachsenenbildung</a:t>
            </a:r>
            <a:endParaRPr sz="1600" i="1">
              <a:solidFill>
                <a:srgbClr val="333333"/>
              </a:solidFill>
              <a:latin typeface="Segoe UI" panose="020B0502040204020203"/>
            </a:endParaRPr>
          </a:p>
        </p:txBody>
      </p:sp>
      <p:sp>
        <p:nvSpPr>
          <p:cNvPr id="4" name="TextBox 3"/>
          <p:cNvSpPr txBox="1"/>
          <p:nvPr/>
        </p:nvSpPr>
        <p:spPr>
          <a:xfrm>
            <a:off x="457200" y="21945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Masterarbeit im Studiengang Bildungswissenschaften</a:t>
            </a:r>
            <a:endParaRPr sz="1600" i="1">
              <a:solidFill>
                <a:srgbClr val="333333"/>
              </a:solidFill>
              <a:latin typeface="Segoe UI" panose="020B0502040204020203"/>
            </a:endParaRPr>
          </a:p>
        </p:txBody>
      </p:sp>
      <p:sp>
        <p:nvSpPr>
          <p:cNvPr id="5" name="TextBox 4"/>
          <p:cNvSpPr txBox="1"/>
          <p:nvPr/>
        </p:nvSpPr>
        <p:spPr>
          <a:xfrm>
            <a:off x="457200" y="31089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Präsentiert von: [Ihr Name]</a:t>
            </a:r>
            <a:endParaRPr sz="1600" i="1">
              <a:solidFill>
                <a:srgbClr val="333333"/>
              </a:solidFill>
              <a:latin typeface="Segoe UI" panose="020B0502040204020203"/>
            </a:endParaRPr>
          </a:p>
        </p:txBody>
      </p:sp>
      <p:sp>
        <p:nvSpPr>
          <p:cNvPr id="6" name="TextBox 5"/>
          <p:cNvSpPr txBox="1"/>
          <p:nvPr/>
        </p:nvSpPr>
        <p:spPr>
          <a:xfrm>
            <a:off x="457200" y="40233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Betreuer: [Name des Betreuers]</a:t>
            </a:r>
            <a:endParaRPr sz="1600" i="1">
              <a:solidFill>
                <a:srgbClr val="333333"/>
              </a:solidFill>
              <a:latin typeface="Segoe UI" panose="020B0502040204020203"/>
            </a:endParaRPr>
          </a:p>
        </p:txBody>
      </p:sp>
      <p:sp>
        <p:nvSpPr>
          <p:cNvPr id="7" name="TextBox 6"/>
          <p:cNvSpPr txBox="1"/>
          <p:nvPr/>
        </p:nvSpPr>
        <p:spPr>
          <a:xfrm>
            <a:off x="457200" y="49377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[Datum der Präsentation]</a:t>
            </a:r>
            <a:endParaRPr sz="1600" i="1">
              <a:solidFill>
                <a:srgbClr val="333333"/>
              </a:solidFill>
              <a:latin typeface="Segoe UI" panose="020B0502040204020203"/>
            </a:endParaRPr>
          </a:p>
        </p:txBody>
      </p:sp>
      <p:sp>
        <p:nvSpPr>
          <p:cNvPr id="8" name="TextBox 7"/>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a:t>
            </a:r>
            <a:endParaRPr sz="1000">
              <a:solidFill>
                <a:srgbClr val="666666"/>
              </a:solidFill>
              <a:latin typeface="Segoe UI" panose="020B05020402040202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Diskussion: Zwischen Anspruch und Wirklichkeit</a:t>
            </a:r>
            <a:endParaRPr sz="2800" b="1">
              <a:solidFill>
                <a:srgbClr val="1F4E79"/>
              </a:solidFill>
              <a:latin typeface="Segoe UI" panose="020B0502040204020203"/>
            </a:endParaRPr>
          </a:p>
        </p:txBody>
      </p:sp>
      <p:pic>
        <p:nvPicPr>
          <p:cNvPr id="3" name="Picture 2" descr="tmpogbrxnw4.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Das </a:t>
            </a:r>
            <a:r>
              <a:rPr sz="1600" b="1">
                <a:solidFill>
                  <a:srgbClr val="333333"/>
                </a:solidFill>
                <a:latin typeface="Segoe UI" panose="020B0502040204020203"/>
              </a:rPr>
              <a:t>Potenzial der Reichweite</a:t>
            </a:r>
            <a:r>
              <a:rPr sz="1600">
                <a:solidFill>
                  <a:srgbClr val="333333"/>
                </a:solidFill>
                <a:latin typeface="Segoe UI" panose="020B0502040204020203"/>
              </a:rPr>
              <a:t> wird durch extrem </a:t>
            </a:r>
            <a:r>
              <a:rPr sz="1600" b="1">
                <a:solidFill>
                  <a:srgbClr val="333333"/>
                </a:solidFill>
                <a:latin typeface="Segoe UI" panose="020B0502040204020203"/>
              </a:rPr>
              <a:t>hohe Abbruchquoten</a:t>
            </a:r>
            <a:r>
              <a:rPr sz="1600">
                <a:solidFill>
                  <a:srgbClr val="333333"/>
                </a:solidFill>
                <a:latin typeface="Segoe UI" panose="020B0502040204020203"/>
              </a:rPr>
              <a:t> relativiert (z.B. nur ~12,5% Abschlussrate bei einem Stanford-Kurs).</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Der </a:t>
            </a:r>
            <a:r>
              <a:rPr sz="1600" b="1">
                <a:solidFill>
                  <a:srgbClr val="333333"/>
                </a:solidFill>
                <a:latin typeface="Segoe UI" panose="020B0502040204020203"/>
              </a:rPr>
              <a:t>Anspruch der Flexibilität</a:t>
            </a:r>
            <a:r>
              <a:rPr sz="1600">
                <a:solidFill>
                  <a:srgbClr val="333333"/>
                </a:solidFill>
                <a:latin typeface="Segoe UI" panose="020B0502040204020203"/>
              </a:rPr>
              <a:t> führt in der Praxis oft zur </a:t>
            </a:r>
            <a:r>
              <a:rPr sz="1600" b="1">
                <a:solidFill>
                  <a:srgbClr val="333333"/>
                </a:solidFill>
                <a:latin typeface="Segoe UI" panose="020B0502040204020203"/>
              </a:rPr>
              <a:t>Exklusion</a:t>
            </a:r>
            <a:r>
              <a:rPr sz="1600">
                <a:solidFill>
                  <a:srgbClr val="333333"/>
                </a:solidFill>
                <a:latin typeface="Segoe UI" panose="020B0502040204020203"/>
              </a:rPr>
              <a:t> von Gruppen mit geringer Selbstlernkompetenz oder technischen Hürden.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Eine </a:t>
            </a:r>
            <a:r>
              <a:rPr sz="1600" b="1">
                <a:solidFill>
                  <a:srgbClr val="333333"/>
                </a:solidFill>
                <a:latin typeface="Segoe UI" panose="020B0502040204020203"/>
              </a:rPr>
              <a:t>generelle Überlegenheit</a:t>
            </a:r>
            <a:r>
              <a:rPr sz="1600">
                <a:solidFill>
                  <a:srgbClr val="333333"/>
                </a:solidFill>
                <a:latin typeface="Segoe UI" panose="020B0502040204020203"/>
              </a:rPr>
              <a:t> gegenüber traditionellen Formaten ist </a:t>
            </a:r>
            <a:r>
              <a:rPr sz="1600" b="1">
                <a:solidFill>
                  <a:srgbClr val="333333"/>
                </a:solidFill>
                <a:latin typeface="Segoe UI" panose="020B0502040204020203"/>
              </a:rPr>
              <a:t>nicht nachweisbar</a:t>
            </a:r>
            <a:r>
              <a:rPr sz="1600">
                <a:solidFill>
                  <a:srgbClr val="333333"/>
                </a:solidFill>
                <a:latin typeface="Segoe UI" panose="020B0502040204020203"/>
              </a:rPr>
              <a:t>; der Erfolg hängt von Didaktik und Betreuung ab.</a:t>
            </a:r>
            <a:endParaRPr sz="1600">
              <a:solidFill>
                <a:srgbClr val="333333"/>
              </a:solidFill>
              <a:latin typeface="Segoe UI" panose="020B0502040204020203"/>
            </a:endParaRPr>
          </a:p>
        </p:txBody>
      </p:sp>
      <p:sp>
        <p:nvSpPr>
          <p:cNvPr id="5" name="Rectangle 4"/>
          <p:cNvSpPr/>
          <p:nvPr/>
        </p:nvSpPr>
        <p:spPr>
          <a:xfrm>
            <a:off x="457200" y="5394325"/>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Der Erfolg hängt nicht an der Technologie allein, sondern an der Qualität ihrer didaktischen und sozialen Einbettung.</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10</a:t>
            </a:r>
            <a:endParaRPr sz="1000">
              <a:solidFill>
                <a:srgbClr val="666666"/>
              </a:solidFill>
              <a:latin typeface="Segoe UI" panose="020B050204020402020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Limitationen: Eine kritische Selbstreflexion</a:t>
            </a:r>
            <a:endParaRPr sz="2800" b="1">
              <a:solidFill>
                <a:srgbClr val="1F4E79"/>
              </a:solidFill>
              <a:latin typeface="Segoe UI" panose="020B0502040204020203"/>
            </a:endParaRPr>
          </a:p>
        </p:txBody>
      </p:sp>
      <p:pic>
        <p:nvPicPr>
          <p:cNvPr id="3" name="Picture 2" descr="tmpxzlkv4b_.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Methodische Beschränkung: Die Arbeit basiert ausschließlich auf einer </a:t>
            </a:r>
            <a:r>
              <a:rPr sz="1600" b="1">
                <a:solidFill>
                  <a:srgbClr val="333333"/>
                </a:solidFill>
                <a:latin typeface="Segoe UI" panose="020B0502040204020203"/>
              </a:rPr>
              <a:t>systematischen Literaturanalyse</a:t>
            </a:r>
            <a:r>
              <a:rPr sz="1600">
                <a:solidFill>
                  <a:srgbClr val="333333"/>
                </a:solidFill>
                <a:latin typeface="Segoe UI" panose="020B0502040204020203"/>
              </a:rPr>
              <a:t> (Sekundärforschung).</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Eingeschränkter Geltungsbereich: Die Ergebnisse sind spezifisch für die </a:t>
            </a:r>
            <a:r>
              <a:rPr sz="1600" b="1">
                <a:solidFill>
                  <a:srgbClr val="333333"/>
                </a:solidFill>
                <a:latin typeface="Segoe UI" panose="020B0502040204020203"/>
              </a:rPr>
              <a:t>berufliche Erwachsenenbildung</a:t>
            </a:r>
            <a:r>
              <a:rPr sz="1600">
                <a:solidFill>
                  <a:srgbClr val="333333"/>
                </a:solidFill>
                <a:latin typeface="Segoe UI" panose="020B0502040204020203"/>
              </a:rPr>
              <a:t> und nicht direkt auf andere Kontexte übertragbar.</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Zeitliche Perspektive: Die Analyse stellt eine </a:t>
            </a:r>
            <a:r>
              <a:rPr sz="1600" b="1">
                <a:solidFill>
                  <a:srgbClr val="333333"/>
                </a:solidFill>
                <a:latin typeface="Segoe UI" panose="020B0502040204020203"/>
              </a:rPr>
              <a:t>Momentaufnahme</a:t>
            </a:r>
            <a:r>
              <a:rPr sz="1600">
                <a:solidFill>
                  <a:srgbClr val="333333"/>
                </a:solidFill>
                <a:latin typeface="Segoe UI" panose="020B0502040204020203"/>
              </a:rPr>
              <a:t> dar und kann dynamische technologische Entwicklungen nicht in Echtzeit abbilden.</a:t>
            </a:r>
            <a:endParaRPr sz="1600">
              <a:solidFill>
                <a:srgbClr val="333333"/>
              </a:solidFill>
              <a:latin typeface="Segoe UI" panose="020B0502040204020203"/>
            </a:endParaRPr>
          </a:p>
        </p:txBody>
      </p:sp>
      <p:sp>
        <p:nvSpPr>
          <p:cNvPr id="5" name="Rectangle 4"/>
          <p:cNvSpPr/>
          <p:nvPr/>
        </p:nvSpPr>
        <p:spPr>
          <a:xfrm>
            <a:off x="457200" y="530352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Das transparente Aufzeigen dieser Grenzen ist Teil der wissenschaftlichen Redlichkeit und schärft den Beitrag der Arbeit.</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11</a:t>
            </a:r>
            <a:endParaRPr sz="1000">
              <a:solidFill>
                <a:srgbClr val="666666"/>
              </a:solidFill>
              <a:latin typeface="Segoe UI" panose="020B050204020402020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Fazit &amp; Beitrag: Worauf es wirklich ankommt</a:t>
            </a:r>
            <a:endParaRPr sz="2800" b="1">
              <a:solidFill>
                <a:srgbClr val="1F4E79"/>
              </a:solidFill>
              <a:latin typeface="Segoe UI" panose="020B0502040204020203"/>
            </a:endParaRPr>
          </a:p>
        </p:txBody>
      </p:sp>
      <p:pic>
        <p:nvPicPr>
          <p:cNvPr id="3" name="Picture 2" descr="tmpyda688gk.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Der Erfolg hängt nicht von der Technologie allein ab, sondern von </a:t>
            </a:r>
            <a:r>
              <a:rPr sz="1600" b="1">
                <a:solidFill>
                  <a:srgbClr val="333333"/>
                </a:solidFill>
                <a:latin typeface="Segoe UI" panose="020B0502040204020203"/>
              </a:rPr>
              <a:t>didaktischer Qualität</a:t>
            </a:r>
            <a:r>
              <a:rPr sz="1600">
                <a:solidFill>
                  <a:srgbClr val="333333"/>
                </a:solidFill>
                <a:latin typeface="Segoe UI" panose="020B0502040204020203"/>
              </a:rPr>
              <a:t>, </a:t>
            </a:r>
            <a:r>
              <a:rPr sz="1600" b="1">
                <a:solidFill>
                  <a:srgbClr val="333333"/>
                </a:solidFill>
                <a:latin typeface="Segoe UI" panose="020B0502040204020203"/>
              </a:rPr>
              <a:t>tutorieller Betreuung</a:t>
            </a:r>
            <a:r>
              <a:rPr sz="1600">
                <a:solidFill>
                  <a:srgbClr val="333333"/>
                </a:solidFill>
                <a:latin typeface="Segoe UI" panose="020B0502040204020203"/>
              </a:rPr>
              <a:t> und förderlichen </a:t>
            </a:r>
            <a:r>
              <a:rPr sz="1600" b="1">
                <a:solidFill>
                  <a:srgbClr val="333333"/>
                </a:solidFill>
                <a:latin typeface="Segoe UI" panose="020B0502040204020203"/>
              </a:rPr>
              <a:t>Rahmenbedingungen</a:t>
            </a:r>
            <a:r>
              <a:rPr sz="1600">
                <a:solidFill>
                  <a:srgbClr val="333333"/>
                </a:solidFill>
                <a:latin typeface="Segoe UI" panose="020B0502040204020203"/>
              </a:rPr>
              <a: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 wichtigste praktische Implikation ist die Notwendigkeit der </a:t>
            </a:r>
            <a:r>
              <a:rPr sz="1600" b="1">
                <a:solidFill>
                  <a:srgbClr val="333333"/>
                </a:solidFill>
                <a:latin typeface="Segoe UI" panose="020B0502040204020203"/>
              </a:rPr>
              <a:t>Qualifizierung und Professionalisierung der Lehrenden</a:t>
            </a:r>
            <a:r>
              <a:rPr sz="1600">
                <a:solidFill>
                  <a:srgbClr val="333333"/>
                </a:solidFill>
                <a:latin typeface="Segoe UI" panose="020B0502040204020203"/>
              </a:rPr>
              <a:t> – sie sind die Gestalter des Lernprozesses.</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Der Beitrag der Arbeit liegt in der </a:t>
            </a:r>
            <a:r>
              <a:rPr sz="1600" b="1">
                <a:solidFill>
                  <a:srgbClr val="333333"/>
                </a:solidFill>
                <a:latin typeface="Segoe UI" panose="020B0502040204020203"/>
              </a:rPr>
              <a:t>systematischen Synthese</a:t>
            </a:r>
            <a:r>
              <a:rPr sz="1600">
                <a:solidFill>
                  <a:srgbClr val="333333"/>
                </a:solidFill>
                <a:latin typeface="Segoe UI" panose="020B0502040204020203"/>
              </a:rPr>
              <a:t> des Forschungsstandes und der Herausarbeitung des zentralen Spannungsfeldes zwischen Potenzial und Praxis.</a:t>
            </a:r>
            <a:endParaRPr sz="1600">
              <a:solidFill>
                <a:srgbClr val="333333"/>
              </a:solidFill>
              <a:latin typeface="Segoe UI" panose="020B0502040204020203"/>
            </a:endParaRPr>
          </a:p>
        </p:txBody>
      </p:sp>
      <p:sp>
        <p:nvSpPr>
          <p:cNvPr id="5" name="Rectangle 4"/>
          <p:cNvSpPr/>
          <p:nvPr/>
        </p:nvSpPr>
        <p:spPr>
          <a:xfrm>
            <a:off x="370205" y="586359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Technologie ist der Hebel, aber die Kompetenz der Menschen und die Strategie der Organisation sind die entscheidende Kraft.</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12</a:t>
            </a:r>
            <a:endParaRPr sz="1000">
              <a:solidFill>
                <a:srgbClr val="666666"/>
              </a:solidFill>
              <a:latin typeface="Segoe UI" panose="020B050204020402020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Ausblick: Zukünftiger Forschungsbedarf</a:t>
            </a:r>
            <a:endParaRPr sz="2800" b="1">
              <a:solidFill>
                <a:srgbClr val="1F4E79"/>
              </a:solidFill>
              <a:latin typeface="Segoe UI" panose="020B0502040204020203"/>
            </a:endParaRPr>
          </a:p>
        </p:txBody>
      </p:sp>
      <p:pic>
        <p:nvPicPr>
          <p:cNvPr id="3" name="Picture 2" descr="tmpnu3b_bic.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Empirische Wirksamkeitsstudien: Es muss nun </a:t>
            </a:r>
            <a:r>
              <a:rPr sz="1600" b="1">
                <a:solidFill>
                  <a:srgbClr val="333333"/>
                </a:solidFill>
                <a:latin typeface="Segoe UI" panose="020B0502040204020203"/>
              </a:rPr>
              <a:t>empirisch geklärt</a:t>
            </a:r>
            <a:r>
              <a:rPr sz="1600">
                <a:solidFill>
                  <a:srgbClr val="333333"/>
                </a:solidFill>
                <a:latin typeface="Segoe UI" panose="020B0502040204020203"/>
              </a:rPr>
              <a:t> werden, welche </a:t>
            </a:r>
            <a:r>
              <a:rPr sz="1600" b="1">
                <a:solidFill>
                  <a:srgbClr val="333333"/>
                </a:solidFill>
                <a:latin typeface="Segoe UI" panose="020B0502040204020203"/>
              </a:rPr>
              <a:t>didaktischen Maßnahmen</a:t>
            </a:r>
            <a:r>
              <a:rPr sz="1600">
                <a:solidFill>
                  <a:srgbClr val="333333"/>
                </a:solidFill>
                <a:latin typeface="Segoe UI" panose="020B0502040204020203"/>
              </a:rPr>
              <a:t> und Betreuungskonzepte den Lernerfolg unter realen Bedingungen tatsächlich steigern (vgl. S. 33).</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Langzeitstudien zu sozialen Folgen: Es muss erforscht werden, ob digitale Angebote langfristig zu mehr </a:t>
            </a:r>
            <a:r>
              <a:rPr sz="1600" b="1">
                <a:solidFill>
                  <a:srgbClr val="333333"/>
                </a:solidFill>
                <a:latin typeface="Segoe UI" panose="020B0502040204020203"/>
              </a:rPr>
              <a:t>Inklusion und Bildungsgerechtigkeit</a:t>
            </a:r>
            <a:r>
              <a:rPr sz="1600">
                <a:solidFill>
                  <a:srgbClr val="333333"/>
                </a:solidFill>
                <a:latin typeface="Segoe UI" panose="020B0502040204020203"/>
              </a:rPr>
              <a:t> führen oder ob sie die </a:t>
            </a:r>
            <a:r>
              <a:rPr sz="1600" b="1">
                <a:solidFill>
                  <a:srgbClr val="333333"/>
                </a:solidFill>
                <a:latin typeface="Segoe UI" panose="020B0502040204020203"/>
              </a:rPr>
              <a:t>digitale Spaltung</a:t>
            </a:r>
            <a:r>
              <a:rPr sz="1600">
                <a:solidFill>
                  <a:srgbClr val="333333"/>
                </a:solidFill>
                <a:latin typeface="Segoe UI" panose="020B0502040204020203"/>
              </a:rPr>
              <a:t> sogar verschärfen (vgl. S. 33).</a:t>
            </a:r>
            <a:endParaRPr sz="1600">
              <a:solidFill>
                <a:srgbClr val="333333"/>
              </a:solidFill>
              <a:latin typeface="Segoe UI" panose="020B0502040204020203"/>
            </a:endParaRPr>
          </a:p>
        </p:txBody>
      </p:sp>
      <p:sp>
        <p:nvSpPr>
          <p:cNvPr id="5" name="Rectangle 4"/>
          <p:cNvSpPr/>
          <p:nvPr/>
        </p:nvSpPr>
        <p:spPr>
          <a:xfrm>
            <a:off x="457200" y="521172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Forschung muss von der Beschreibung der Potenziale zur empirischen Überprüfung der Wirksamkeit und Messung sozialer Folgen übergehen.</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13</a:t>
            </a:r>
            <a:endParaRPr sz="1000">
              <a:solidFill>
                <a:srgbClr val="666666"/>
              </a:solidFill>
              <a:latin typeface="Segoe UI" panose="020B050204020402020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Vielen Dank &amp; Raum für Diskussion</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Ich freue mich auf Ihre Fragen und eine anregende Diskussion.</a:t>
            </a:r>
            <a:endParaRPr sz="1600" i="1">
              <a:solidFill>
                <a:srgbClr val="333333"/>
              </a:solidFill>
              <a:latin typeface="Segoe UI" panose="020B0502040204020203"/>
            </a:endParaRPr>
          </a:p>
        </p:txBody>
      </p:sp>
      <p:sp>
        <p:nvSpPr>
          <p:cNvPr id="4" name="TextBox 3"/>
          <p:cNvSpPr txBox="1"/>
          <p:nvPr/>
        </p:nvSpPr>
        <p:spPr>
          <a:xfrm>
            <a:off x="457200" y="21945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[Ihr Name]</a:t>
            </a:r>
            <a:br>
              <a:rPr sz="1600" i="1">
                <a:solidFill>
                  <a:srgbClr val="333333"/>
                </a:solidFill>
                <a:latin typeface="Segoe UI" panose="020B0502040204020203"/>
              </a:rPr>
            </a:br>
            <a:r>
              <a:rPr sz="1600" i="1">
                <a:solidFill>
                  <a:srgbClr val="333333"/>
                </a:solidFill>
                <a:latin typeface="Segoe UI" panose="020B0502040204020203"/>
              </a:rPr>
              <a:t>[Ihre E-Mail-Adresse]</a:t>
            </a:r>
            <a:endParaRPr sz="1600" i="1">
              <a:solidFill>
                <a:srgbClr val="333333"/>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14</a:t>
            </a:r>
            <a:endParaRPr sz="1000">
              <a:solidFill>
                <a:srgbClr val="666666"/>
              </a:solidFill>
              <a:latin typeface="Segoe UI" panose="020B050204020402020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Detailansicht des Kompetenzmodells für Lehrende</a:t>
            </a:r>
            <a:endParaRPr sz="2800" b="1">
              <a:solidFill>
                <a:srgbClr val="1F4E79"/>
              </a:solidFill>
              <a:latin typeface="Segoe UI" panose="020B0502040204020203"/>
            </a:endParaRPr>
          </a:p>
        </p:txBody>
      </p:sp>
      <p:graphicFrame>
        <p:nvGraphicFramePr>
          <p:cNvPr id="3" name="Table 2"/>
          <p:cNvGraphicFramePr>
            <a:graphicFrameLocks noGrp="1"/>
          </p:cNvGraphicFramePr>
          <p:nvPr/>
        </p:nvGraphicFramePr>
        <p:xfrm>
          <a:off x="457200" y="1280160"/>
          <a:ext cx="8229600" cy="2743200"/>
        </p:xfrm>
        <a:graphic>
          <a:graphicData uri="http://schemas.openxmlformats.org/drawingml/2006/table">
            <a:tbl>
              <a:tblPr firstRow="1" bandRow="1">
                <a:tableStyleId>{5C22544A-7EE6-4342-B048-85BDC9FD1C3A}</a:tableStyleId>
              </a:tblPr>
              <a:tblGrid>
                <a:gridCol w="4114800"/>
                <a:gridCol w="4114800"/>
              </a:tblGrid>
              <a:tr h="548640">
                <a:tc>
                  <a:txBody>
                    <a:bodyPr/>
                    <a:lstStyle/>
                    <a:p>
                      <a:pPr algn="ctr"/>
                      <a:r>
                        <a:rPr sz="1100" b="1"/>
                        <a:t>Kompetenzdimension</a:t>
                      </a:r>
                      <a:endParaRPr sz="1100" b="1"/>
                    </a:p>
                  </a:txBody>
                  <a:tcPr anchor="ctr"/>
                </a:tc>
                <a:tc>
                  <a:txBody>
                    <a:bodyPr/>
                    <a:lstStyle/>
                    <a:p>
                      <a:pPr algn="ctr"/>
                      <a:r>
                        <a:rPr sz="1100" b="1"/>
                        <a:t>Beschreibung (nach Pachner, 2018; vgl. S. 27)</a:t>
                      </a:r>
                      <a:endParaRPr sz="1100" b="1"/>
                    </a:p>
                  </a:txBody>
                  <a:tcPr anchor="ctr"/>
                </a:tc>
              </a:tr>
              <a:tr h="548640">
                <a:tc>
                  <a:txBody>
                    <a:bodyPr/>
                    <a:lstStyle/>
                    <a:p>
                      <a:pPr algn="l"/>
                      <a:r>
                        <a:rPr sz="900"/>
                        <a:t>Mediendidaktische Kompetenz</a:t>
                      </a:r>
                      <a:endParaRPr sz="900"/>
                    </a:p>
                  </a:txBody>
                  <a:tcPr anchor="ctr"/>
                </a:tc>
                <a:tc>
                  <a:txBody>
                    <a:bodyPr/>
                    <a:lstStyle/>
                    <a:p>
                      <a:pPr algn="l"/>
                      <a:r>
                        <a:rPr sz="900"/>
                        <a:t>Fähigkeit, digitale Medien sinnvoll in Lernprozesse einzubinden und Lernpfade an unterschiedliche Lerner anzupassen.</a:t>
                      </a:r>
                      <a:endParaRPr sz="900"/>
                    </a:p>
                  </a:txBody>
                  <a:tcPr anchor="ctr"/>
                </a:tc>
              </a:tr>
              <a:tr h="548640">
                <a:tc>
                  <a:txBody>
                    <a:bodyPr/>
                    <a:lstStyle/>
                    <a:p>
                      <a:pPr algn="l"/>
                      <a:r>
                        <a:rPr sz="900"/>
                        <a:t>Fachbezogene Medienkompetenz</a:t>
                      </a:r>
                      <a:endParaRPr sz="900"/>
                    </a:p>
                  </a:txBody>
                  <a:tcPr anchor="ctr"/>
                </a:tc>
                <a:tc>
                  <a:txBody>
                    <a:bodyPr/>
                    <a:lstStyle/>
                    <a:p>
                      <a:pPr algn="l"/>
                      <a:r>
                        <a:rPr sz="900"/>
                        <a:t>Fähigkeit, Fachwissen für diverse Zielgruppen didaktisch ansprechend in digitaler Form aufzubereiten.</a:t>
                      </a:r>
                      <a:endParaRPr sz="900"/>
                    </a:p>
                  </a:txBody>
                  <a:tcPr anchor="ctr"/>
                </a:tc>
              </a:tr>
              <a:tr h="548640">
                <a:tc>
                  <a:txBody>
                    <a:bodyPr/>
                    <a:lstStyle/>
                    <a:p>
                      <a:pPr algn="l"/>
                      <a:r>
                        <a:rPr sz="900"/>
                        <a:t>Medienbezogene Feldkompetenz</a:t>
                      </a:r>
                      <a:endParaRPr sz="900"/>
                    </a:p>
                  </a:txBody>
                  <a:tcPr anchor="ctr"/>
                </a:tc>
                <a:tc>
                  <a:txBody>
                    <a:bodyPr/>
                    <a:lstStyle/>
                    <a:p>
                      <a:pPr algn="l"/>
                      <a:r>
                        <a:rPr sz="900"/>
                        <a:t>Bezieht sich auf das Wissen über die spezifische Medienlandschaft und -strategie der eigenen Institution.</a:t>
                      </a:r>
                      <a:endParaRPr sz="900"/>
                    </a:p>
                  </a:txBody>
                  <a:tcPr anchor="ctr"/>
                </a:tc>
              </a:tr>
              <a:tr h="548640">
                <a:tc>
                  <a:txBody>
                    <a:bodyPr/>
                    <a:lstStyle/>
                    <a:p>
                      <a:pPr algn="l"/>
                      <a:r>
                        <a:rPr sz="900"/>
                        <a:t>Medienbezogene personale Kompetenz</a:t>
                      </a:r>
                      <a:endParaRPr sz="900"/>
                    </a:p>
                  </a:txBody>
                  <a:tcPr anchor="ctr"/>
                </a:tc>
                <a:tc>
                  <a:txBody>
                    <a:bodyPr/>
                    <a:lstStyle/>
                    <a:p>
                      <a:pPr algn="l"/>
                      <a:r>
                        <a:rPr sz="900"/>
                        <a:t>Umfasst die Selbstreflexion der eigenen Mediennutzung und die Bereitschaft zur professionellen Weiterentwicklung.</a:t>
                      </a:r>
                      <a:endParaRPr sz="900"/>
                    </a:p>
                  </a:txBody>
                  <a:tcPr anchor="ctr"/>
                </a:tc>
              </a:tr>
            </a:tbl>
          </a:graphicData>
        </a:graphic>
      </p:graphicFrame>
      <p:sp>
        <p:nvSpPr>
          <p:cNvPr id="4" name="TextBox 3"/>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Diese Folie dient als Backup für Nachfragen zum theoretischen Rahmen (Pachner, 2018).</a:t>
            </a:r>
            <a:endParaRPr sz="1000">
              <a:solidFill>
                <a:srgbClr val="666666"/>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15</a:t>
            </a:r>
            <a:endParaRPr sz="1000">
              <a:solidFill>
                <a:srgbClr val="666666"/>
              </a:solidFill>
              <a:latin typeface="Segoe UI" panose="020B050204020402020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Ausgewählte Daten &amp; Statistiken</a:t>
            </a:r>
            <a:endParaRPr sz="2800" b="1">
              <a:solidFill>
                <a:srgbClr val="1F4E79"/>
              </a:solidFill>
              <a:latin typeface="Segoe UI" panose="020B0502040204020203"/>
            </a:endParaRPr>
          </a:p>
        </p:txBody>
      </p:sp>
      <p:graphicFrame>
        <p:nvGraphicFramePr>
          <p:cNvPr id="3" name="Table 2"/>
          <p:cNvGraphicFramePr>
            <a:graphicFrameLocks noGrp="1"/>
          </p:cNvGraphicFramePr>
          <p:nvPr/>
        </p:nvGraphicFramePr>
        <p:xfrm>
          <a:off x="457200" y="1280160"/>
          <a:ext cx="8229600" cy="2743200"/>
        </p:xfrm>
        <a:graphic>
          <a:graphicData uri="http://schemas.openxmlformats.org/drawingml/2006/table">
            <a:tbl>
              <a:tblPr firstRow="1" bandRow="1">
                <a:tableStyleId>{5C22544A-7EE6-4342-B048-85BDC9FD1C3A}</a:tableStyleId>
              </a:tblPr>
              <a:tblGrid>
                <a:gridCol w="2743200"/>
                <a:gridCol w="2743200"/>
                <a:gridCol w="2743200"/>
              </a:tblGrid>
              <a:tr h="457200">
                <a:tc>
                  <a:txBody>
                    <a:bodyPr/>
                    <a:lstStyle/>
                    <a:p>
                      <a:pPr algn="ctr"/>
                      <a:r>
                        <a:rPr sz="1100" b="1"/>
                        <a:t>Statistik</a:t>
                      </a:r>
                      <a:endParaRPr sz="1100" b="1"/>
                    </a:p>
                  </a:txBody>
                  <a:tcPr anchor="ctr"/>
                </a:tc>
                <a:tc>
                  <a:txBody>
                    <a:bodyPr/>
                    <a:lstStyle/>
                    <a:p>
                      <a:pPr algn="ctr"/>
                      <a:r>
                        <a:rPr sz="1100" b="1"/>
                        <a:t>Kontext / Kernaussage</a:t>
                      </a:r>
                      <a:endParaRPr sz="1100" b="1"/>
                    </a:p>
                  </a:txBody>
                  <a:tcPr anchor="ctr"/>
                </a:tc>
                <a:tc>
                  <a:txBody>
                    <a:bodyPr/>
                    <a:lstStyle/>
                    <a:p>
                      <a:pPr algn="ctr"/>
                      <a:r>
                        <a:rPr sz="1100" b="1"/>
                        <a:t>Quelle (laut Arbeit)</a:t>
                      </a:r>
                      <a:endParaRPr sz="1100" b="1"/>
                    </a:p>
                  </a:txBody>
                  <a:tcPr anchor="ctr"/>
                </a:tc>
              </a:tr>
              <a:tr h="457200">
                <a:tc>
                  <a:txBody>
                    <a:bodyPr/>
                    <a:lstStyle/>
                    <a:p>
                      <a:pPr algn="l"/>
                      <a:r>
                        <a:rPr sz="900"/>
                        <a:t>70,3 %</a:t>
                      </a:r>
                      <a:endParaRPr sz="900"/>
                    </a:p>
                  </a:txBody>
                  <a:tcPr anchor="ctr"/>
                </a:tc>
                <a:tc>
                  <a:txBody>
                    <a:bodyPr/>
                    <a:lstStyle/>
                    <a:p>
                      <a:pPr algn="l"/>
                      <a:r>
                        <a:rPr sz="900"/>
                        <a:t>der Weiterbildner nutzen hybride Angebote (Blended Learning) – es ist das dominanteste Format.</a:t>
                      </a:r>
                      <a:endParaRPr sz="900"/>
                    </a:p>
                  </a:txBody>
                  <a:tcPr anchor="ctr"/>
                </a:tc>
                <a:tc>
                  <a:txBody>
                    <a:bodyPr/>
                    <a:lstStyle/>
                    <a:p>
                      <a:pPr algn="l"/>
                      <a:r>
                        <a:rPr sz="900"/>
                        <a:t>Breitschwerdt et al. 2022 (S. 8, 19)</a:t>
                      </a:r>
                      <a:endParaRPr sz="900"/>
                    </a:p>
                  </a:txBody>
                  <a:tcPr anchor="ctr"/>
                </a:tc>
              </a:tr>
              <a:tr h="457200">
                <a:tc>
                  <a:txBody>
                    <a:bodyPr/>
                    <a:lstStyle/>
                    <a:p>
                      <a:pPr algn="l"/>
                      <a:r>
                        <a:rPr sz="900"/>
                        <a:t>~ 50 %</a:t>
                      </a:r>
                      <a:endParaRPr sz="900"/>
                    </a:p>
                  </a:txBody>
                  <a:tcPr anchor="ctr"/>
                </a:tc>
                <a:tc>
                  <a:txBody>
                    <a:bodyPr/>
                    <a:lstStyle/>
                    <a:p>
                      <a:pPr algn="l"/>
                      <a:r>
                        <a:rPr sz="900"/>
                        <a:t>des Weiterbildungspersonals sehen bei sich selbst "stark steigenden" Entwicklungsbedarf bei Medienkompetenz.</a:t>
                      </a:r>
                      <a:endParaRPr sz="900"/>
                    </a:p>
                  </a:txBody>
                  <a:tcPr anchor="ctr"/>
                </a:tc>
                <a:tc>
                  <a:txBody>
                    <a:bodyPr/>
                    <a:lstStyle/>
                    <a:p>
                      <a:pPr algn="l"/>
                      <a:r>
                        <a:rPr sz="900"/>
                        <a:t>Steinhöfel/Rosenberg 2016 (S. 12, 16)</a:t>
                      </a:r>
                      <a:endParaRPr sz="900"/>
                    </a:p>
                  </a:txBody>
                  <a:tcPr anchor="ctr"/>
                </a:tc>
              </a:tr>
              <a:tr h="457200">
                <a:tc>
                  <a:txBody>
                    <a:bodyPr/>
                    <a:lstStyle/>
                    <a:p>
                      <a:pPr algn="l"/>
                      <a:r>
                        <a:rPr sz="900"/>
                        <a:t>12,5 %</a:t>
                      </a:r>
                      <a:endParaRPr sz="900"/>
                    </a:p>
                  </a:txBody>
                  <a:tcPr anchor="ctr"/>
                </a:tc>
                <a:tc>
                  <a:txBody>
                    <a:bodyPr/>
                    <a:lstStyle/>
                    <a:p>
                      <a:pPr algn="l"/>
                      <a:r>
                        <a:rPr sz="900"/>
                        <a:t>der angemeldeten Teilnehmer schlossen einen großen Stanford MOOC ab, was die Realität hoher Abbruchquoten zeigt.</a:t>
                      </a:r>
                      <a:endParaRPr sz="900"/>
                    </a:p>
                  </a:txBody>
                  <a:tcPr anchor="ctr"/>
                </a:tc>
                <a:tc>
                  <a:txBody>
                    <a:bodyPr/>
                    <a:lstStyle/>
                    <a:p>
                      <a:pPr algn="l"/>
                      <a:r>
                        <a:rPr sz="900"/>
                        <a:t>Rohwerder 2017 (S. 33)</a:t>
                      </a:r>
                      <a:endParaRPr sz="900"/>
                    </a:p>
                  </a:txBody>
                  <a:tcPr anchor="ctr"/>
                </a:tc>
              </a:tr>
              <a:tr h="457200">
                <a:tc>
                  <a:txBody>
                    <a:bodyPr/>
                    <a:lstStyle/>
                    <a:p>
                      <a:pPr algn="l"/>
                      <a:r>
                        <a:rPr sz="900"/>
                        <a:t>92 %</a:t>
                      </a:r>
                      <a:endParaRPr sz="900"/>
                    </a:p>
                  </a:txBody>
                  <a:tcPr anchor="ctr"/>
                </a:tc>
                <a:tc>
                  <a:txBody>
                    <a:bodyPr/>
                    <a:lstStyle/>
                    <a:p>
                      <a:pPr algn="l"/>
                      <a:r>
                        <a:rPr sz="900"/>
                        <a:t>des Weiterbildungspersonals arbeitet bereits digital – die Technologie ist im Arbeitsalltag angekommen.</a:t>
                      </a:r>
                      <a:endParaRPr sz="900"/>
                    </a:p>
                  </a:txBody>
                  <a:tcPr anchor="ctr"/>
                </a:tc>
                <a:tc>
                  <a:txBody>
                    <a:bodyPr/>
                    <a:lstStyle/>
                    <a:p>
                      <a:pPr algn="l"/>
                      <a:r>
                        <a:rPr sz="900"/>
                        <a:t>Breitschwerdt et al. 2022 (S. 8)</a:t>
                      </a:r>
                      <a:endParaRPr sz="900"/>
                    </a:p>
                  </a:txBody>
                  <a:tcPr anchor="ctr"/>
                </a:tc>
              </a:tr>
              <a:tr h="457200">
                <a:tc>
                  <a:txBody>
                    <a:bodyPr/>
                    <a:lstStyle/>
                    <a:p>
                      <a:pPr algn="l"/>
                      <a:r>
                        <a:rPr sz="900"/>
                        <a:t>90 %</a:t>
                      </a:r>
                      <a:endParaRPr sz="900"/>
                    </a:p>
                  </a:txBody>
                  <a:tcPr anchor="ctr"/>
                </a:tc>
                <a:tc>
                  <a:txBody>
                    <a:bodyPr/>
                    <a:lstStyle/>
                    <a:p>
                      <a:pPr algn="l"/>
                      <a:r>
                        <a:rPr sz="900"/>
                        <a:t>der deutschen Volkshochschulen (VHS) waren 2021 an die vhs.cloud angebunden – zeigt institutionelle Verankerung.</a:t>
                      </a:r>
                      <a:endParaRPr sz="900"/>
                    </a:p>
                  </a:txBody>
                  <a:tcPr anchor="ctr"/>
                </a:tc>
                <a:tc>
                  <a:txBody>
                    <a:bodyPr/>
                    <a:lstStyle/>
                    <a:p>
                      <a:pPr algn="l"/>
                      <a:r>
                        <a:rPr sz="900"/>
                        <a:t>Alke 2022 (S. 7)</a:t>
                      </a:r>
                      <a:endParaRPr sz="900"/>
                    </a:p>
                  </a:txBody>
                  <a:tcPr anchor="ctr"/>
                </a:tc>
              </a:tr>
            </a:tbl>
          </a:graphicData>
        </a:graphic>
      </p:graphicFrame>
      <p:sp>
        <p:nvSpPr>
          <p:cNvPr id="4" name="TextBox 3"/>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Diese Folie dient zur Untermauerung der Kernaussagen mit quantitativen Belegen im Q&amp;A.</a:t>
            </a:r>
            <a:endParaRPr sz="1000">
              <a:solidFill>
                <a:srgbClr val="666666"/>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16</a:t>
            </a:r>
            <a:endParaRPr sz="1000">
              <a:solidFill>
                <a:srgbClr val="666666"/>
              </a:solidFill>
              <a:latin typeface="Segoe UI" panose="020B0502040204020203"/>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Detaillierte Forschungslücken</a:t>
            </a:r>
            <a:endParaRPr sz="2800" b="1">
              <a:solidFill>
                <a:srgbClr val="1F4E79"/>
              </a:solidFill>
              <a:latin typeface="Segoe UI" panose="020B0502040204020203"/>
            </a:endParaRPr>
          </a:p>
        </p:txBody>
      </p:sp>
      <p:graphicFrame>
        <p:nvGraphicFramePr>
          <p:cNvPr id="3" name="Table 2"/>
          <p:cNvGraphicFramePr>
            <a:graphicFrameLocks noGrp="1"/>
          </p:cNvGraphicFramePr>
          <p:nvPr/>
        </p:nvGraphicFramePr>
        <p:xfrm>
          <a:off x="457200" y="1280160"/>
          <a:ext cx="8229600" cy="2743200"/>
        </p:xfrm>
        <a:graphic>
          <a:graphicData uri="http://schemas.openxmlformats.org/drawingml/2006/table">
            <a:tbl>
              <a:tblPr firstRow="1" bandRow="1">
                <a:tableStyleId>{5C22544A-7EE6-4342-B048-85BDC9FD1C3A}</a:tableStyleId>
              </a:tblPr>
              <a:tblGrid>
                <a:gridCol w="4114800"/>
                <a:gridCol w="4114800"/>
              </a:tblGrid>
              <a:tr h="914400">
                <a:tc>
                  <a:txBody>
                    <a:bodyPr/>
                    <a:lstStyle/>
                    <a:p>
                      <a:pPr algn="ctr"/>
                      <a:r>
                        <a:rPr sz="1100" b="1"/>
                        <a:t>Forschungslücke</a:t>
                      </a:r>
                      <a:endParaRPr sz="1100" b="1"/>
                    </a:p>
                  </a:txBody>
                  <a:tcPr anchor="ctr"/>
                </a:tc>
                <a:tc>
                  <a:txBody>
                    <a:bodyPr/>
                    <a:lstStyle/>
                    <a:p>
                      <a:pPr algn="ctr"/>
                      <a:r>
                        <a:rPr sz="1100" b="1"/>
                        <a:t>Beschreibung &amp; Begründung (laut Arbeit)</a:t>
                      </a:r>
                      <a:endParaRPr sz="1100" b="1"/>
                    </a:p>
                  </a:txBody>
                  <a:tcPr anchor="ctr"/>
                </a:tc>
              </a:tr>
              <a:tr h="914400">
                <a:tc>
                  <a:txBody>
                    <a:bodyPr/>
                    <a:lstStyle/>
                    <a:p>
                      <a:pPr algn="l"/>
                      <a:r>
                        <a:rPr sz="900"/>
                        <a:t>1. Empirische Wirksamkeitsforschung</a:t>
                      </a:r>
                      <a:endParaRPr sz="900"/>
                    </a:p>
                  </a:txBody>
                  <a:tcPr anchor="ctr"/>
                </a:tc>
                <a:tc>
                  <a:txBody>
                    <a:bodyPr/>
                    <a:lstStyle/>
                    <a:p>
                      <a:pPr algn="l"/>
                      <a:r>
                        <a:rPr sz="900"/>
                        <a:t>Es fehlt an empirischer Forschung zur Effektivität spezifischer didaktischer Maßnahmen. Zukünftige Studien müssen den Zusammenhang zwischen Unterrichtsqualität, Infrastruktur und dem tatsächlichen Lernerfolg systematisch untersuchen (vgl. S. 33).</a:t>
                      </a:r>
                      <a:endParaRPr sz="900"/>
                    </a:p>
                  </a:txBody>
                  <a:tcPr anchor="ctr"/>
                </a:tc>
              </a:tr>
              <a:tr h="914400">
                <a:tc>
                  <a:txBody>
                    <a:bodyPr/>
                    <a:lstStyle/>
                    <a:p>
                      <a:pPr algn="l"/>
                      <a:r>
                        <a:rPr sz="900"/>
                        <a:t>2. Untersuchung sozialer Langzeitfolgen</a:t>
                      </a:r>
                      <a:endParaRPr sz="900"/>
                    </a:p>
                  </a:txBody>
                  <a:tcPr anchor="ctr"/>
                </a:tc>
                <a:tc>
                  <a:txBody>
                    <a:bodyPr/>
                    <a:lstStyle/>
                    <a:p>
                      <a:pPr algn="l"/>
                      <a:r>
                        <a:rPr sz="900"/>
                        <a:t>Es besteht Forschungsbedarf, ob digitale Angebote langfristig zu mehr Inklusion und Bildungsgerechtigkeit führen oder ob sie bestehende soziale Ungleichheiten (z.B. durch die 'digitale Spaltung') sogar noch verstärken (vgl. S. 33).</a:t>
                      </a:r>
                      <a:endParaRPr sz="900"/>
                    </a:p>
                  </a:txBody>
                  <a:tcPr anchor="ctr"/>
                </a:tc>
              </a:tr>
            </a:tbl>
          </a:graphicData>
        </a:graphic>
      </p:graphicFrame>
      <p:sp>
        <p:nvSpPr>
          <p:cNvPr id="4" name="TextBox 3"/>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Diese Folie dient zur Vertiefung der im Ausblick genannten Folgeforschung bei Nachfragen.</a:t>
            </a:r>
            <a:endParaRPr sz="1000">
              <a:solidFill>
                <a:srgbClr val="666666"/>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17</a:t>
            </a:r>
            <a:endParaRPr sz="1000">
              <a:solidFill>
                <a:srgbClr val="666666"/>
              </a:solidFill>
              <a:latin typeface="Segoe UI" panose="020B050204020402020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Agenda: Der rote Faden</a:t>
            </a:r>
            <a:endParaRPr sz="2800" b="1">
              <a:solidFill>
                <a:srgbClr val="1F4E79"/>
              </a:solidFill>
              <a:latin typeface="Segoe UI" panose="020B0502040204020203"/>
            </a:endParaRPr>
          </a:p>
        </p:txBody>
      </p:sp>
      <p:sp>
        <p:nvSpPr>
          <p:cNvPr id="3" name="TextBox 2"/>
          <p:cNvSpPr txBox="1"/>
          <p:nvPr/>
        </p:nvSpPr>
        <p:spPr>
          <a:xfrm>
            <a:off x="457200" y="1280160"/>
            <a:ext cx="8229600" cy="4572000"/>
          </a:xfrm>
          <a:prstGeom prst="rect">
            <a:avLst/>
          </a:prstGeom>
          <a:noFill/>
        </p:spPr>
        <p:txBody>
          <a:bodyPr wrap="square" lIns="182880" rIns="182880">
            <a:spAutoFit/>
          </a:bodyPr>
          <a:lstStyle/>
          <a:p>
            <a:pPr algn="l">
              <a:spcAft>
                <a:spcPts val="600"/>
              </a:spcAft>
            </a:pPr>
            <a:r>
              <a:rPr sz="1600" b="1">
                <a:solidFill>
                  <a:srgbClr val="1F4E79"/>
                </a:solidFill>
                <a:latin typeface="Segoe UI" panose="020B0502040204020203"/>
              </a:rPr>
              <a:t>1. </a:t>
            </a:r>
            <a:r>
              <a:rPr sz="1600">
                <a:latin typeface="Segoe UI" panose="020B0502040204020203"/>
              </a:rPr>
              <a:t>Problemstellung &amp; Relevanz</a:t>
            </a:r>
            <a:r>
              <a:rPr sz="1600">
                <a:latin typeface="Segoe UI" panose="020B0502040204020203"/>
              </a:rPr>
              <a:t> (Folie 3)</a:t>
            </a:r>
            <a:endParaRPr sz="1600">
              <a:latin typeface="Segoe UI" panose="020B0502040204020203"/>
            </a:endParaRPr>
          </a:p>
          <a:p>
            <a:pPr algn="l">
              <a:spcAft>
                <a:spcPts val="600"/>
              </a:spcAft>
            </a:pPr>
            <a:r>
              <a:rPr sz="1600" b="1">
                <a:solidFill>
                  <a:srgbClr val="1F4E79"/>
                </a:solidFill>
                <a:latin typeface="Segoe UI" panose="020B0502040204020203"/>
              </a:rPr>
              <a:t>2. </a:t>
            </a:r>
            <a:r>
              <a:rPr sz="1600">
                <a:latin typeface="Segoe UI" panose="020B0502040204020203"/>
              </a:rPr>
              <a:t>Methodik &amp; Theoretischer Rahmen</a:t>
            </a:r>
            <a:r>
              <a:rPr sz="1600">
                <a:latin typeface="Segoe UI" panose="020B0502040204020203"/>
              </a:rPr>
              <a:t> (Folie 5)</a:t>
            </a:r>
            <a:endParaRPr sz="1600">
              <a:latin typeface="Segoe UI" panose="020B0502040204020203"/>
            </a:endParaRPr>
          </a:p>
          <a:p>
            <a:pPr algn="l">
              <a:spcAft>
                <a:spcPts val="600"/>
              </a:spcAft>
            </a:pPr>
            <a:r>
              <a:rPr sz="1600" b="1">
                <a:solidFill>
                  <a:srgbClr val="1F4E79"/>
                </a:solidFill>
                <a:latin typeface="Segoe UI" panose="020B0502040204020203"/>
              </a:rPr>
              <a:t>3. </a:t>
            </a:r>
            <a:r>
              <a:rPr sz="1600">
                <a:latin typeface="Segoe UI" panose="020B0502040204020203"/>
              </a:rPr>
              <a:t>Zentrale Ergebnisse</a:t>
            </a:r>
            <a:r>
              <a:rPr sz="1600">
                <a:latin typeface="Segoe UI" panose="020B0502040204020203"/>
              </a:rPr>
              <a:t> (Folie 7)</a:t>
            </a:r>
            <a:endParaRPr sz="1600">
              <a:latin typeface="Segoe UI" panose="020B0502040204020203"/>
            </a:endParaRPr>
          </a:p>
          <a:p>
            <a:pPr algn="l">
              <a:spcAft>
                <a:spcPts val="600"/>
              </a:spcAft>
            </a:pPr>
            <a:r>
              <a:rPr sz="1600" b="1">
                <a:solidFill>
                  <a:srgbClr val="1F4E79"/>
                </a:solidFill>
                <a:latin typeface="Segoe UI" panose="020B0502040204020203"/>
              </a:rPr>
              <a:t>4. </a:t>
            </a:r>
            <a:r>
              <a:rPr sz="1600">
                <a:latin typeface="Segoe UI" panose="020B0502040204020203"/>
              </a:rPr>
              <a:t>Diskussion &amp; Ausblick</a:t>
            </a:r>
            <a:r>
              <a:rPr sz="1600">
                <a:latin typeface="Segoe UI" panose="020B0502040204020203"/>
              </a:rPr>
              <a:t> (Folie 10)</a:t>
            </a:r>
            <a:endParaRPr sz="1600">
              <a:latin typeface="Segoe UI" panose="020B0502040204020203"/>
            </a:endParaRPr>
          </a:p>
        </p:txBody>
      </p:sp>
      <p:sp>
        <p:nvSpPr>
          <p:cNvPr id="4" name="TextBox 3"/>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2</a:t>
            </a:r>
            <a:endParaRPr sz="1000">
              <a:solidFill>
                <a:srgbClr val="666666"/>
              </a:solidFill>
              <a:latin typeface="Segoe UI" panose="020B050204020402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Problemstellung: Das digitale Lern-Paradox</a:t>
            </a:r>
            <a:endParaRPr sz="2800" b="1">
              <a:solidFill>
                <a:srgbClr val="1F4E79"/>
              </a:solidFill>
              <a:latin typeface="Segoe UI" panose="020B0502040204020203"/>
            </a:endParaRPr>
          </a:p>
        </p:txBody>
      </p:sp>
      <p:pic>
        <p:nvPicPr>
          <p:cNvPr id="3" name="Picture 2" descr="tmpuuoqkfnm.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Trotz weiter Verbreitung ist die </a:t>
            </a:r>
            <a:r>
              <a:rPr sz="1600" b="1">
                <a:solidFill>
                  <a:srgbClr val="333333"/>
                </a:solidFill>
                <a:latin typeface="Segoe UI" panose="020B0502040204020203"/>
              </a:rPr>
              <a:t>tatsächliche Effektivität</a:t>
            </a:r>
            <a:r>
              <a:rPr sz="1600">
                <a:solidFill>
                  <a:srgbClr val="333333"/>
                </a:solidFill>
                <a:latin typeface="Segoe UI" panose="020B0502040204020203"/>
              </a:rPr>
              <a:t> digitaler Lernformate oft unklar.</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 Potenziale werden durch </a:t>
            </a:r>
            <a:r>
              <a:rPr sz="1600" b="1">
                <a:solidFill>
                  <a:srgbClr val="333333"/>
                </a:solidFill>
                <a:latin typeface="Segoe UI" panose="020B0502040204020203"/>
              </a:rPr>
              <a:t>vielfältige Barrieren</a:t>
            </a:r>
            <a:r>
              <a:rPr sz="1600">
                <a:solidFill>
                  <a:srgbClr val="333333"/>
                </a:solidFill>
                <a:latin typeface="Segoe UI" panose="020B0502040204020203"/>
              </a:rPr>
              <a:t> gehemmt (Kompetenzen, Technik, Motivation).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Es ist ungeklärt, wie Angebote für </a:t>
            </a:r>
            <a:r>
              <a:rPr sz="1600" b="1">
                <a:solidFill>
                  <a:srgbClr val="333333"/>
                </a:solidFill>
                <a:latin typeface="Segoe UI" panose="020B0502040204020203"/>
              </a:rPr>
              <a:t>heterogene Zielgruppen</a:t>
            </a:r>
            <a:r>
              <a:rPr sz="1600">
                <a:solidFill>
                  <a:srgbClr val="333333"/>
                </a:solidFill>
                <a:latin typeface="Segoe UI" panose="020B0502040204020203"/>
              </a:rPr>
              <a:t> erfolgreich gestaltet werden müssen.</a:t>
            </a:r>
            <a:endParaRPr sz="1600">
              <a:solidFill>
                <a:srgbClr val="333333"/>
              </a:solidFill>
              <a:latin typeface="Segoe UI" panose="020B0502040204020203"/>
            </a:endParaRPr>
          </a:p>
        </p:txBody>
      </p:sp>
      <p:sp>
        <p:nvSpPr>
          <p:cNvPr id="5" name="Rectangle 4"/>
          <p:cNvSpPr/>
          <p:nvPr/>
        </p:nvSpPr>
        <p:spPr>
          <a:xfrm>
            <a:off x="457200" y="45720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bloße Existenz von Technologie garantiert keinen Lernerfolg. Die entscheidende Frage ist das 'Wie'.</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3</a:t>
            </a:r>
            <a:endParaRPr sz="1000">
              <a:solidFill>
                <a:srgbClr val="666666"/>
              </a:solidFill>
              <a:latin typeface="Segoe UI" panose="020B05020402040202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Forschungsfrage &amp; Ziele der Arbeit</a:t>
            </a:r>
            <a:endParaRPr sz="2800" b="1">
              <a:solidFill>
                <a:srgbClr val="1F4E79"/>
              </a:solidFill>
              <a:latin typeface="Segoe UI" panose="020B0502040204020203"/>
            </a:endParaRPr>
          </a:p>
        </p:txBody>
      </p:sp>
      <p:sp>
        <p:nvSpPr>
          <p:cNvPr id="3" name="Rectangle 2"/>
          <p:cNvSpPr/>
          <p:nvPr/>
        </p:nvSpPr>
        <p:spPr>
          <a:xfrm>
            <a:off x="457200" y="1280160"/>
            <a:ext cx="8229600" cy="1097280"/>
          </a:xfrm>
          <a:prstGeom prst="rect">
            <a:avLst/>
          </a:prstGeom>
          <a:solidFill>
            <a:srgbClr val="F8F9FA"/>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600" i="1">
                <a:solidFill>
                  <a:srgbClr val="333333"/>
                </a:solidFill>
                <a:latin typeface="Segoe UI" panose="020B0502040204020203"/>
              </a:rPr>
              <a:t>"</a:t>
            </a:r>
            <a:r>
              <a:rPr sz="1600" i="1">
                <a:solidFill>
                  <a:srgbClr val="333333"/>
                </a:solidFill>
                <a:latin typeface="Segoe UI" panose="020B0502040204020203"/>
              </a:rPr>
              <a:t>Wie wirken sich digitale Lernplattformen auf die berufliche Weiterbildung aus, welche Potenziale bietet diese Form und welche Herausforderungen zeigen sich für die Lernenden und Lehrenden?</a:t>
            </a:r>
            <a:r>
              <a:rPr sz="1600" i="1">
                <a:solidFill>
                  <a:srgbClr val="333333"/>
                </a:solidFill>
                <a:latin typeface="Segoe UI" panose="020B0502040204020203"/>
              </a:rPr>
              <a:t>"</a:t>
            </a:r>
            <a:endParaRPr sz="1600" i="1">
              <a:solidFill>
                <a:srgbClr val="333333"/>
              </a:solidFill>
              <a:latin typeface="Segoe UI" panose="020B0502040204020203"/>
            </a:endParaRPr>
          </a:p>
          <a:p>
            <a:pPr algn="r"/>
            <a:r>
              <a:rPr sz="1600" i="0">
                <a:solidFill>
                  <a:srgbClr val="666666"/>
                </a:solidFill>
                <a:latin typeface="Segoe UI" panose="020B0502040204020203"/>
              </a:rPr>
              <a:t>— Masterarbeit, S. 1</a:t>
            </a:r>
            <a:endParaRPr sz="1600" i="0">
              <a:solidFill>
                <a:srgbClr val="666666"/>
              </a:solidFill>
              <a:latin typeface="Segoe UI" panose="020B0502040204020203"/>
            </a:endParaRPr>
          </a:p>
        </p:txBody>
      </p:sp>
      <p:sp>
        <p:nvSpPr>
          <p:cNvPr id="4" name="TextBox 3"/>
          <p:cNvSpPr txBox="1"/>
          <p:nvPr/>
        </p:nvSpPr>
        <p:spPr>
          <a:xfrm>
            <a:off x="457200" y="256032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Zur Beantwortung dieser Leitfrage wurden drei Untersuchungsziele abgeleitet:</a:t>
            </a:r>
            <a:endParaRPr sz="1600" i="1">
              <a:solidFill>
                <a:srgbClr val="333333"/>
              </a:solidFill>
              <a:latin typeface="Segoe UI" panose="020B0502040204020203"/>
            </a:endParaRPr>
          </a:p>
        </p:txBody>
      </p:sp>
      <p:sp>
        <p:nvSpPr>
          <p:cNvPr id="5" name="TextBox 4"/>
          <p:cNvSpPr txBox="1"/>
          <p:nvPr/>
        </p:nvSpPr>
        <p:spPr>
          <a:xfrm>
            <a:off x="457200" y="3474720"/>
            <a:ext cx="82296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Synthese der </a:t>
            </a:r>
            <a:r>
              <a:rPr sz="1600" b="1">
                <a:solidFill>
                  <a:srgbClr val="333333"/>
                </a:solidFill>
                <a:latin typeface="Segoe UI" panose="020B0502040204020203"/>
              </a:rPr>
              <a:t>Potenziale</a:t>
            </a:r>
            <a:r>
              <a:rPr sz="1600">
                <a:solidFill>
                  <a:srgbClr val="333333"/>
                </a:solidFill>
                <a:latin typeface="Segoe UI" panose="020B0502040204020203"/>
              </a:rPr>
              <a:t> (z.B. Flexibilität) und </a:t>
            </a:r>
            <a:r>
              <a:rPr sz="1600" b="1">
                <a:solidFill>
                  <a:srgbClr val="333333"/>
                </a:solidFill>
                <a:latin typeface="Segoe UI" panose="020B0502040204020203"/>
              </a:rPr>
              <a:t>Herausforderungen</a:t>
            </a:r>
            <a:r>
              <a:rPr sz="1600">
                <a:solidFill>
                  <a:srgbClr val="333333"/>
                </a:solidFill>
                <a:latin typeface="Segoe UI" panose="020B0502040204020203"/>
              </a:rPr>
              <a:t> (z.B. Kompetenzlücken) auf Basis der aktuellen Forschung.</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Analyse der </a:t>
            </a:r>
            <a:r>
              <a:rPr sz="1600" b="1">
                <a:solidFill>
                  <a:srgbClr val="333333"/>
                </a:solidFill>
                <a:latin typeface="Segoe UI" panose="020B0502040204020203"/>
              </a:rPr>
              <a:t>Auswirkungen</a:t>
            </a:r>
            <a:r>
              <a:rPr sz="1600">
                <a:solidFill>
                  <a:srgbClr val="333333"/>
                </a:solidFill>
                <a:latin typeface="Segoe UI" panose="020B0502040204020203"/>
              </a:rPr>
              <a:t> auf Lernprozesse sowie der notwendigen </a:t>
            </a:r>
            <a:r>
              <a:rPr sz="1600" b="1">
                <a:solidFill>
                  <a:srgbClr val="333333"/>
                </a:solidFill>
                <a:latin typeface="Segoe UI" panose="020B0502040204020203"/>
              </a:rPr>
              <a:t>technischen und organisationalen</a:t>
            </a:r>
            <a:r>
              <a:rPr sz="1600">
                <a:solidFill>
                  <a:srgbClr val="333333"/>
                </a:solidFill>
                <a:latin typeface="Segoe UI" panose="020B0502040204020203"/>
              </a:rPr>
              <a:t> Rahmenbedingungen.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Ableitung von </a:t>
            </a:r>
            <a:r>
              <a:rPr sz="1600" b="1">
                <a:solidFill>
                  <a:srgbClr val="333333"/>
                </a:solidFill>
                <a:latin typeface="Segoe UI" panose="020B0502040204020203"/>
              </a:rPr>
              <a:t>Schlussfolgerungen</a:t>
            </a:r>
            <a:r>
              <a:rPr sz="1600">
                <a:solidFill>
                  <a:srgbClr val="333333"/>
                </a:solidFill>
                <a:latin typeface="Segoe UI" panose="020B0502040204020203"/>
              </a:rPr>
              <a:t> für eine nachhaltige und inklusive Gestaltung digitaler Weiterbildung in der Praxis.</a:t>
            </a:r>
            <a:endParaRPr sz="1600">
              <a:solidFill>
                <a:srgbClr val="333333"/>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4</a:t>
            </a:r>
            <a:endParaRPr sz="1000">
              <a:solidFill>
                <a:srgbClr val="666666"/>
              </a:solidFill>
              <a:latin typeface="Segoe UI" panose="020B05020402040202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Methodik: Systematische Literaturanalyse</a:t>
            </a:r>
            <a:endParaRPr sz="2800" b="1">
              <a:solidFill>
                <a:srgbClr val="1F4E79"/>
              </a:solidFill>
              <a:latin typeface="Segoe UI" panose="020B0502040204020203"/>
            </a:endParaRPr>
          </a:p>
        </p:txBody>
      </p:sp>
      <p:pic>
        <p:nvPicPr>
          <p:cNvPr id="3" name="Picture 2" descr="tmpfawqqnkz.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Grundlage ist eine </a:t>
            </a:r>
            <a:r>
              <a:rPr sz="1600" b="1">
                <a:solidFill>
                  <a:srgbClr val="333333"/>
                </a:solidFill>
                <a:latin typeface="Segoe UI" panose="020B0502040204020203"/>
              </a:rPr>
              <a:t>systematische Literaturrecherche</a:t>
            </a:r>
            <a:r>
              <a:rPr sz="1600">
                <a:solidFill>
                  <a:srgbClr val="333333"/>
                </a:solidFill>
                <a:latin typeface="Segoe UI" panose="020B0502040204020203"/>
              </a:rPr>
              <a:t> (Sekundäranalyse), keine eigene Datenerhebung.</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Der Fokus liegt auf der Analyse </a:t>
            </a:r>
            <a:r>
              <a:rPr sz="1600" b="1">
                <a:solidFill>
                  <a:srgbClr val="333333"/>
                </a:solidFill>
                <a:latin typeface="Segoe UI" panose="020B0502040204020203"/>
              </a:rPr>
              <a:t>empirischer Studien</a:t>
            </a:r>
            <a:r>
              <a:rPr sz="1600">
                <a:solidFill>
                  <a:srgbClr val="333333"/>
                </a:solidFill>
                <a:latin typeface="Segoe UI" panose="020B0502040204020203"/>
              </a:rPr>
              <a:t> zu Einsatz, Chancen und Grenzen von Lernplattformen.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 Auswahl wurde auf den Kontext der </a:t>
            </a:r>
            <a:r>
              <a:rPr sz="1600" b="1">
                <a:solidFill>
                  <a:srgbClr val="333333"/>
                </a:solidFill>
                <a:latin typeface="Segoe UI" panose="020B0502040204020203"/>
              </a:rPr>
              <a:t>beruflichen Erwachsenenbildung</a:t>
            </a:r>
            <a:r>
              <a:rPr sz="1600">
                <a:solidFill>
                  <a:srgbClr val="333333"/>
                </a:solidFill>
                <a:latin typeface="Segoe UI" panose="020B0502040204020203"/>
              </a:rPr>
              <a:t> eingegrenzt.</a:t>
            </a:r>
            <a:endParaRPr sz="1600">
              <a:solidFill>
                <a:srgbClr val="333333"/>
              </a:solidFill>
              <a:latin typeface="Segoe UI" panose="020B0502040204020203"/>
            </a:endParaRPr>
          </a:p>
        </p:txBody>
      </p:sp>
      <p:sp>
        <p:nvSpPr>
          <p:cNvPr id="5" name="Rectangle 4"/>
          <p:cNvSpPr/>
          <p:nvPr/>
        </p:nvSpPr>
        <p:spPr>
          <a:xfrm>
            <a:off x="457200" y="45720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Ziel des Vorgehens ist eine strukturierte Synthese des Forschungsstandes als valide Basis für Schlussfolgerungen.</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5</a:t>
            </a:r>
            <a:endParaRPr sz="1000">
              <a:solidFill>
                <a:srgbClr val="666666"/>
              </a:solidFill>
              <a:latin typeface="Segoe UI" panose="020B050204020402020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Theoretischer Rahmen: Zwei Analyseebenen</a:t>
            </a:r>
            <a:endParaRPr sz="2800" b="1">
              <a:solidFill>
                <a:srgbClr val="1F4E79"/>
              </a:solidFill>
              <a:latin typeface="Segoe UI" panose="020B0502040204020203"/>
            </a:endParaRPr>
          </a:p>
        </p:txBody>
      </p:sp>
      <p:pic>
        <p:nvPicPr>
          <p:cNvPr id="3" name="Picture 2" descr="tmpmpqhp7u5.png"/>
          <p:cNvPicPr>
            <a:picLocks noChangeAspect="1"/>
          </p:cNvPicPr>
          <p:nvPr/>
        </p:nvPicPr>
        <p:blipFill>
          <a:blip r:embed="rId1"/>
          <a:stretch>
            <a:fillRect/>
          </a:stretch>
        </p:blipFill>
        <p:spPr>
          <a:xfrm>
            <a:off x="685800" y="1280160"/>
            <a:ext cx="4320000" cy="2880000"/>
          </a:xfrm>
          <a:prstGeom prst="rect">
            <a:avLst/>
          </a:prstGeom>
        </p:spPr>
      </p:pic>
      <p:sp>
        <p:nvSpPr>
          <p:cNvPr id="4" name="Rectangle 3"/>
          <p:cNvSpPr/>
          <p:nvPr/>
        </p:nvSpPr>
        <p:spPr>
          <a:xfrm>
            <a:off x="457200" y="43430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Erfolg digitaler Weiterbildung benötigt beides: eine passende </a:t>
            </a:r>
            <a:r>
              <a:rPr sz="1400" b="1">
                <a:solidFill>
                  <a:srgbClr val="FFFFFF"/>
                </a:solidFill>
                <a:latin typeface="Segoe UI" panose="020B0502040204020203"/>
              </a:rPr>
              <a:t>institutionelle Strategie</a:t>
            </a:r>
            <a:r>
              <a:rPr sz="1400" b="1">
                <a:solidFill>
                  <a:srgbClr val="FFFFFF"/>
                </a:solidFill>
                <a:latin typeface="Segoe UI" panose="020B0502040204020203"/>
              </a:rPr>
              <a:t> und die </a:t>
            </a:r>
            <a:r>
              <a:rPr sz="1400" b="1">
                <a:solidFill>
                  <a:srgbClr val="FFFFFF"/>
                </a:solidFill>
                <a:latin typeface="Segoe UI" panose="020B0502040204020203"/>
              </a:rPr>
              <a:t>notwendige individuelle Kompetenz</a:t>
            </a:r>
            <a:r>
              <a:rPr sz="1400" b="1">
                <a:solidFill>
                  <a:srgbClr val="FFFFFF"/>
                </a:solidFill>
                <a:latin typeface="Segoe UI" panose="020B0502040204020203"/>
              </a:rPr>
              <a:t> der Lehrenden.</a:t>
            </a:r>
            <a:endParaRPr sz="1400" b="1">
              <a:solidFill>
                <a:srgbClr val="FFFFFF"/>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6</a:t>
            </a:r>
            <a:endParaRPr sz="1000">
              <a:solidFill>
                <a:srgbClr val="666666"/>
              </a:solidFill>
              <a:latin typeface="Segoe UI" panose="020B050204020402020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Ergebnis 1: Das große Potenzial der Flexibilität &amp; Individualisierung</a:t>
            </a:r>
            <a:endParaRPr sz="2800" b="1">
              <a:solidFill>
                <a:srgbClr val="1F4E79"/>
              </a:solidFill>
              <a:latin typeface="Segoe UI" panose="020B0502040204020203"/>
            </a:endParaRPr>
          </a:p>
        </p:txBody>
      </p:sp>
      <p:pic>
        <p:nvPicPr>
          <p:cNvPr id="3" name="Picture 2" descr="tmp1flgmmsj.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Das am </a:t>
            </a:r>
            <a:r>
              <a:rPr sz="1600" b="1">
                <a:solidFill>
                  <a:srgbClr val="333333"/>
                </a:solidFill>
                <a:latin typeface="Segoe UI" panose="020B0502040204020203"/>
              </a:rPr>
              <a:t>häufigsten genannte Potenzial</a:t>
            </a:r>
            <a:r>
              <a:rPr sz="1600">
                <a:solidFill>
                  <a:srgbClr val="333333"/>
                </a:solidFill>
                <a:latin typeface="Segoe UI" panose="020B0502040204020203"/>
              </a:rPr>
              <a:t> ist die Möglichkeit zum zeit- und ortsunabhängigen Lernen.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Ermöglicht </a:t>
            </a:r>
            <a:r>
              <a:rPr sz="1600" b="1">
                <a:solidFill>
                  <a:srgbClr val="333333"/>
                </a:solidFill>
                <a:latin typeface="Segoe UI" panose="020B0502040204020203"/>
              </a:rPr>
              <a:t>selbstgesteuerte Lernprozesse</a:t>
            </a:r>
            <a:r>
              <a:rPr sz="1600">
                <a:solidFill>
                  <a:srgbClr val="333333"/>
                </a:solidFill>
                <a:latin typeface="Segoe UI" panose="020B0502040204020203"/>
              </a:rPr>
              <a:t>, bei denen Tempo und Inhalte an individuelle Bedürfnisse angepasst werden können.</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Besonders relevant für die Teilhabe von Zielgruppen mit </a:t>
            </a:r>
            <a:r>
              <a:rPr sz="1600" b="1">
                <a:solidFill>
                  <a:srgbClr val="333333"/>
                </a:solidFill>
                <a:latin typeface="Segoe UI" panose="020B0502040204020203"/>
              </a:rPr>
              <a:t>zeitlichen Einschränkungen</a:t>
            </a:r>
            <a:r>
              <a:rPr sz="1600">
                <a:solidFill>
                  <a:srgbClr val="333333"/>
                </a:solidFill>
                <a:latin typeface="Segoe UI" panose="020B0502040204020203"/>
              </a:rPr>
              <a:t> (z.B. Berufstätige, Personen mit Betreuungspflichten).</a:t>
            </a:r>
            <a:endParaRPr sz="1600">
              <a:solidFill>
                <a:srgbClr val="333333"/>
              </a:solidFill>
              <a:latin typeface="Segoe UI" panose="020B0502040204020203"/>
            </a:endParaRPr>
          </a:p>
        </p:txBody>
      </p:sp>
      <p:sp>
        <p:nvSpPr>
          <p:cNvPr id="5" name="Rectangle 4"/>
          <p:cNvSpPr/>
          <p:nvPr/>
        </p:nvSpPr>
        <p:spPr>
          <a:xfrm>
            <a:off x="457200" y="5070475"/>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Flexibilität ist der zentrale Hebel, um Weiterbildung an die diverse Lebensrealität von Erwachsenen anzupassen.</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7</a:t>
            </a:r>
            <a:endParaRPr sz="1000">
              <a:solidFill>
                <a:srgbClr val="666666"/>
              </a:solidFill>
              <a:latin typeface="Segoe UI" panose="020B0502040204020203"/>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Ergebnis 2: Die Kompetenzlücke als zentrale Hürde</a:t>
            </a:r>
            <a:endParaRPr sz="2800" b="1">
              <a:solidFill>
                <a:srgbClr val="1F4E79"/>
              </a:solidFill>
              <a:latin typeface="Segoe UI" panose="020B0502040204020203"/>
            </a:endParaRPr>
          </a:p>
        </p:txBody>
      </p:sp>
      <p:pic>
        <p:nvPicPr>
          <p:cNvPr id="3" name="Picture 2" descr="tmpp3htbibe.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Ein </a:t>
            </a:r>
            <a:r>
              <a:rPr sz="1600" b="1">
                <a:solidFill>
                  <a:srgbClr val="333333"/>
                </a:solidFill>
                <a:latin typeface="Segoe UI" panose="020B0502040204020203"/>
              </a:rPr>
              <a:t>konsistenter Befund</a:t>
            </a:r>
            <a:r>
              <a:rPr sz="1600">
                <a:solidFill>
                  <a:srgbClr val="333333"/>
                </a:solidFill>
                <a:latin typeface="Segoe UI" panose="020B0502040204020203"/>
              </a:rPr>
              <a:t> der Forschung: Mangelnde digitale Kompetenz ist eine der größten Barrieren für den Erfolg.</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Bei </a:t>
            </a:r>
            <a:r>
              <a:rPr sz="1600" b="1">
                <a:solidFill>
                  <a:srgbClr val="333333"/>
                </a:solidFill>
                <a:latin typeface="Segoe UI" panose="020B0502040204020203"/>
              </a:rPr>
              <a:t>Lehrenden</a:t>
            </a:r>
            <a:r>
              <a:rPr sz="1600">
                <a:solidFill>
                  <a:srgbClr val="333333"/>
                </a:solidFill>
                <a:latin typeface="Segoe UI" panose="020B0502040204020203"/>
              </a:rPr>
              <a:t> fehlt es oft an mediendidaktischen Fähigkeiten; ca. </a:t>
            </a:r>
            <a:r>
              <a:rPr sz="1600" b="1">
                <a:solidFill>
                  <a:srgbClr val="333333"/>
                </a:solidFill>
                <a:latin typeface="Segoe UI" panose="020B0502040204020203"/>
              </a:rPr>
              <a:t>50%</a:t>
            </a:r>
            <a:r>
              <a:rPr sz="1600">
                <a:solidFill>
                  <a:srgbClr val="333333"/>
                </a:solidFill>
                <a:latin typeface="Segoe UI" panose="020B0502040204020203"/>
              </a:rPr>
              <a:t> sehen bei sich selbst Entwicklungsbedarf (vgl. Steinhöfel/Rosenberg 2016).</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Bei </a:t>
            </a:r>
            <a:r>
              <a:rPr sz="1600" b="1">
                <a:solidFill>
                  <a:srgbClr val="333333"/>
                </a:solidFill>
                <a:latin typeface="Segoe UI" panose="020B0502040204020203"/>
              </a:rPr>
              <a:t>Lernenden</a:t>
            </a:r>
            <a:r>
              <a:rPr sz="1600">
                <a:solidFill>
                  <a:srgbClr val="333333"/>
                </a:solidFill>
                <a:latin typeface="Segoe UI" panose="020B0502040204020203"/>
              </a:rPr>
              <a:t> führt geringe Digital Literacy zu Unsicherheit, Demotivation und letztlich zu </a:t>
            </a:r>
            <a:r>
              <a:rPr sz="1600" b="1">
                <a:solidFill>
                  <a:srgbClr val="333333"/>
                </a:solidFill>
                <a:latin typeface="Segoe UI" panose="020B0502040204020203"/>
              </a:rPr>
              <a:t>höheren Abbruchquoten</a:t>
            </a:r>
            <a:r>
              <a:rPr sz="1600">
                <a:solidFill>
                  <a:srgbClr val="333333"/>
                </a:solidFill>
                <a:latin typeface="Segoe UI" panose="020B0502040204020203"/>
              </a:rPr>
              <a:t>.</a:t>
            </a:r>
            <a:endParaRPr sz="1600">
              <a:solidFill>
                <a:srgbClr val="333333"/>
              </a:solidFill>
              <a:latin typeface="Segoe UI" panose="020B0502040204020203"/>
            </a:endParaRPr>
          </a:p>
        </p:txBody>
      </p:sp>
      <p:sp>
        <p:nvSpPr>
          <p:cNvPr id="5" name="Rectangle 4"/>
          <p:cNvSpPr/>
          <p:nvPr/>
        </p:nvSpPr>
        <p:spPr>
          <a:xfrm>
            <a:off x="457200" y="558038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Qualifizierung der Menschen ist ein entscheidenderer Erfolgsfaktor als die Technologie selbst.</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8</a:t>
            </a:r>
            <a:endParaRPr sz="1000">
              <a:solidFill>
                <a:srgbClr val="666666"/>
              </a:solidFill>
              <a:latin typeface="Segoe UI" panose="020B050204020402020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Ergebnis 3: Die digitale Spaltung als reale Barriere</a:t>
            </a:r>
            <a:endParaRPr sz="2800" b="1">
              <a:solidFill>
                <a:srgbClr val="1F4E79"/>
              </a:solidFill>
              <a:latin typeface="Segoe UI" panose="020B0502040204020203"/>
            </a:endParaRPr>
          </a:p>
        </p:txBody>
      </p:sp>
      <p:pic>
        <p:nvPicPr>
          <p:cNvPr id="3" name="Picture 2" descr="tmp4eo48y8m.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Unzureichender Zugang zu </a:t>
            </a:r>
            <a:r>
              <a:rPr sz="1600" b="1">
                <a:solidFill>
                  <a:srgbClr val="333333"/>
                </a:solidFill>
                <a:latin typeface="Segoe UI" panose="020B0502040204020203"/>
              </a:rPr>
              <a:t>stabiler Internetverbindung</a:t>
            </a:r>
            <a:r>
              <a:rPr sz="1600">
                <a:solidFill>
                  <a:srgbClr val="333333"/>
                </a:solidFill>
                <a:latin typeface="Segoe UI" panose="020B0502040204020203"/>
              </a:rPr>
              <a:t> und </a:t>
            </a:r>
            <a:r>
              <a:rPr sz="1600" b="1">
                <a:solidFill>
                  <a:srgbClr val="333333"/>
                </a:solidFill>
                <a:latin typeface="Segoe UI" panose="020B0502040204020203"/>
              </a:rPr>
              <a:t>geeigneten Endgeräten</a:t>
            </a:r>
            <a:r>
              <a:rPr sz="1600">
                <a:solidFill>
                  <a:srgbClr val="333333"/>
                </a:solidFill>
                <a:latin typeface="Segoe UI" panose="020B0502040204020203"/>
              </a:rPr>
              <a:t> ist eine grundlegende Hürde (vgl. Breitschwerdt et al. 2022).</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Dies führt zur Benachteiligung </a:t>
            </a:r>
            <a:r>
              <a:rPr sz="1600" b="1">
                <a:solidFill>
                  <a:srgbClr val="333333"/>
                </a:solidFill>
                <a:latin typeface="Segoe UI" panose="020B0502040204020203"/>
              </a:rPr>
              <a:t>infrastrukturschwacher</a:t>
            </a:r>
            <a:r>
              <a:rPr sz="1600">
                <a:solidFill>
                  <a:srgbClr val="333333"/>
                </a:solidFill>
                <a:latin typeface="Segoe UI" panose="020B0502040204020203"/>
              </a:rPr>
              <a:t> und </a:t>
            </a:r>
            <a:r>
              <a:rPr sz="1600" b="1">
                <a:solidFill>
                  <a:srgbClr val="333333"/>
                </a:solidFill>
                <a:latin typeface="Segoe UI" panose="020B0502040204020203"/>
              </a:rPr>
              <a:t>finanziell schwächerer</a:t>
            </a:r>
            <a:r>
              <a:rPr sz="1600">
                <a:solidFill>
                  <a:srgbClr val="333333"/>
                </a:solidFill>
                <a:latin typeface="Segoe UI" panose="020B0502040204020203"/>
              </a:rPr>
              <a:t> Gruppen und verschärft bestehende Bildungsungleichheit.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Barrieren umfassen auch </a:t>
            </a:r>
            <a:r>
              <a:rPr sz="1600" b="1">
                <a:solidFill>
                  <a:srgbClr val="333333"/>
                </a:solidFill>
                <a:latin typeface="Segoe UI" panose="020B0502040204020203"/>
              </a:rPr>
              <a:t>fehlenden technischen Support</a:t>
            </a:r>
            <a:r>
              <a:rPr sz="1600">
                <a:solidFill>
                  <a:srgbClr val="333333"/>
                </a:solidFill>
                <a:latin typeface="Segoe UI" panose="020B0502040204020203"/>
              </a:rPr>
              <a:t> und die </a:t>
            </a:r>
            <a:r>
              <a:rPr sz="1600" b="1">
                <a:solidFill>
                  <a:srgbClr val="333333"/>
                </a:solidFill>
                <a:latin typeface="Segoe UI" panose="020B0502040204020203"/>
              </a:rPr>
              <a:t>Zuverlässigkeit</a:t>
            </a:r>
            <a:r>
              <a:rPr sz="1600">
                <a:solidFill>
                  <a:srgbClr val="333333"/>
                </a:solidFill>
                <a:latin typeface="Segoe UI" panose="020B0502040204020203"/>
              </a:rPr>
              <a:t> von Plattformen, was Misstrauen schüren kann.</a:t>
            </a:r>
            <a:endParaRPr sz="1600">
              <a:solidFill>
                <a:srgbClr val="333333"/>
              </a:solidFill>
              <a:latin typeface="Segoe UI" panose="020B0502040204020203"/>
            </a:endParaRPr>
          </a:p>
        </p:txBody>
      </p:sp>
      <p:sp>
        <p:nvSpPr>
          <p:cNvPr id="5" name="Rectangle 4"/>
          <p:cNvSpPr/>
          <p:nvPr/>
        </p:nvSpPr>
        <p:spPr>
          <a:xfrm>
            <a:off x="457200" y="498348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Digitale Teilhabe beginnt mit dem Zugang zur Infrastruktur – sie ist keine Selbstverständlichkeit.</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9</a:t>
            </a:r>
            <a:endParaRPr sz="1000">
              <a:solidFill>
                <a:srgbClr val="666666"/>
              </a:solidFill>
              <a:latin typeface="Segoe UI" panose="020B0502040204020203"/>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8714</Words>
  <Application>WPS Presentation</Application>
  <PresentationFormat>On-screen Show (4:3)</PresentationFormat>
  <Paragraphs>244</Paragraphs>
  <Slides>17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Arial</vt:lpstr>
      <vt:lpstr>SimSun</vt:lpstr>
      <vt:lpstr>Wingdings</vt:lpstr>
      <vt:lpstr>Arial</vt:lpstr>
      <vt:lpstr>Segoe UI</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generated using python-pptx</dc:description>
  <cp:lastModifiedBy>Jana Haas</cp:lastModifiedBy>
  <cp:revision>2</cp:revision>
  <dcterms:created xsi:type="dcterms:W3CDTF">2013-01-27T09:14:00Z</dcterms:created>
  <dcterms:modified xsi:type="dcterms:W3CDTF">2025-10-01T15:24:12Z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1CDE29C02DD648F99D4522DFFC4D38E8_12</vt:lpwstr>
  </property>
  <property fmtid="{D5CDD505-2E9C-101B-9397-08002B2CF9AE}" pid="3" name="KSOProductBuildVer">
    <vt:lpwstr>1031-12.2.0.22549</vt:lpwstr>
  </property>
</Properties>
</file>